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theme/themeOverride6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0" r:id="rId1"/>
    <p:sldMasterId id="2147483762" r:id="rId2"/>
  </p:sldMasterIdLst>
  <p:notesMasterIdLst>
    <p:notesMasterId r:id="rId16"/>
  </p:notesMasterIdLst>
  <p:sldIdLst>
    <p:sldId id="347" r:id="rId3"/>
    <p:sldId id="325" r:id="rId4"/>
    <p:sldId id="331" r:id="rId5"/>
    <p:sldId id="333" r:id="rId6"/>
    <p:sldId id="343" r:id="rId7"/>
    <p:sldId id="344" r:id="rId8"/>
    <p:sldId id="345" r:id="rId9"/>
    <p:sldId id="307" r:id="rId10"/>
    <p:sldId id="348" r:id="rId11"/>
    <p:sldId id="349" r:id="rId12"/>
    <p:sldId id="350" r:id="rId13"/>
    <p:sldId id="351" r:id="rId14"/>
    <p:sldId id="311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r. SRIDHAR MOTHE" initials="DSM" lastIdx="1" clrIdx="0">
    <p:extLst>
      <p:ext uri="{19B8F6BF-5375-455C-9EA6-DF929625EA0E}">
        <p15:presenceInfo xmlns:p15="http://schemas.microsoft.com/office/powerpoint/2012/main" userId="a7be30f0f8873408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75" autoAdjust="0"/>
    <p:restoredTop sz="94660"/>
  </p:normalViewPr>
  <p:slideViewPr>
    <p:cSldViewPr snapToGrid="0">
      <p:cViewPr varScale="1">
        <p:scale>
          <a:sx n="67" d="100"/>
          <a:sy n="67" d="100"/>
        </p:scale>
        <p:origin x="1208" y="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7FE507-D643-418F-84A3-0A7BDE5F7E33}" type="datetimeFigureOut">
              <a:rPr lang="en-IN" smtClean="0"/>
              <a:t>03-01-2024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70075A-C1BA-4198-84D6-4F7F9E63E61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94332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1">
            <a:extLst>
              <a:ext uri="{FF2B5EF4-FFF2-40B4-BE49-F238E27FC236}">
                <a16:creationId xmlns:a16="http://schemas.microsoft.com/office/drawing/2014/main" id="{0D6B79A9-4DBE-C2EA-6575-42AA28EEEC26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 b="1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</a:tabLst>
              <a:defRPr b="1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</a:tabLst>
              <a:defRPr b="1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</a:tabLst>
              <a:defRPr b="1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</a:tabLst>
              <a:defRPr b="1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b="1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b="1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b="1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b="1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9pPr>
          </a:lstStyle>
          <a:p>
            <a:fld id="{D37D2BB1-8283-461D-B944-91840C9E0135}" type="slidenum">
              <a:rPr lang="en-US" altLang="en-US" smtClean="0">
                <a:solidFill>
                  <a:srgbClr val="000000"/>
                </a:solidFill>
              </a:rPr>
              <a:pPr/>
              <a:t>9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1507" name="Rectangle 1">
            <a:extLst>
              <a:ext uri="{FF2B5EF4-FFF2-40B4-BE49-F238E27FC236}">
                <a16:creationId xmlns:a16="http://schemas.microsoft.com/office/drawing/2014/main" id="{094EEEE0-9441-5BFA-8A62-399DBEBFB73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1413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8" name="Rectangle 2">
            <a:extLst>
              <a:ext uri="{FF2B5EF4-FFF2-40B4-BE49-F238E27FC236}">
                <a16:creationId xmlns:a16="http://schemas.microsoft.com/office/drawing/2014/main" id="{E1FC9803-777B-2A21-6713-21E258A7BDF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1">
            <a:extLst>
              <a:ext uri="{FF2B5EF4-FFF2-40B4-BE49-F238E27FC236}">
                <a16:creationId xmlns:a16="http://schemas.microsoft.com/office/drawing/2014/main" id="{42BCC715-CBBF-5644-ADA6-45FBFE8987DF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 b="1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</a:tabLst>
              <a:defRPr b="1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</a:tabLst>
              <a:defRPr b="1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</a:tabLst>
              <a:defRPr b="1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</a:tabLst>
              <a:defRPr b="1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b="1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b="1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b="1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b="1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9pPr>
          </a:lstStyle>
          <a:p>
            <a:fld id="{50D17929-B9C0-4579-98A2-860CDCD024AA}" type="slidenum">
              <a:rPr lang="en-US" altLang="en-US" smtClean="0">
                <a:solidFill>
                  <a:srgbClr val="000000"/>
                </a:solidFill>
              </a:rPr>
              <a:pPr/>
              <a:t>10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3555" name="Rectangle 1">
            <a:extLst>
              <a:ext uri="{FF2B5EF4-FFF2-40B4-BE49-F238E27FC236}">
                <a16:creationId xmlns:a16="http://schemas.microsoft.com/office/drawing/2014/main" id="{8416F33F-4D53-7FEA-6A83-FDD56E7725F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1413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6" name="Rectangle 2">
            <a:extLst>
              <a:ext uri="{FF2B5EF4-FFF2-40B4-BE49-F238E27FC236}">
                <a16:creationId xmlns:a16="http://schemas.microsoft.com/office/drawing/2014/main" id="{87D90EA1-37DE-298A-7C69-BB44E2E8539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1">
            <a:extLst>
              <a:ext uri="{FF2B5EF4-FFF2-40B4-BE49-F238E27FC236}">
                <a16:creationId xmlns:a16="http://schemas.microsoft.com/office/drawing/2014/main" id="{6116BC22-E7ED-0299-8288-BF6DFF761B2D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 b="1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</a:tabLst>
              <a:defRPr b="1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</a:tabLst>
              <a:defRPr b="1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</a:tabLst>
              <a:defRPr b="1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</a:tabLst>
              <a:defRPr b="1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b="1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b="1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b="1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b="1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9pPr>
          </a:lstStyle>
          <a:p>
            <a:fld id="{7AB1BFE3-E502-4511-A642-E031770CC5F9}" type="slidenum">
              <a:rPr lang="en-US" altLang="en-US" smtClean="0">
                <a:solidFill>
                  <a:srgbClr val="000000"/>
                </a:solidFill>
              </a:rPr>
              <a:pPr/>
              <a:t>11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5603" name="Rectangle 1">
            <a:extLst>
              <a:ext uri="{FF2B5EF4-FFF2-40B4-BE49-F238E27FC236}">
                <a16:creationId xmlns:a16="http://schemas.microsoft.com/office/drawing/2014/main" id="{1A72FB97-5A71-34A5-2E6E-BB67407DAE9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1413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4" name="Rectangle 2">
            <a:extLst>
              <a:ext uri="{FF2B5EF4-FFF2-40B4-BE49-F238E27FC236}">
                <a16:creationId xmlns:a16="http://schemas.microsoft.com/office/drawing/2014/main" id="{D5C8B3C0-22DA-DF91-294F-5ECD00053F2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1">
            <a:extLst>
              <a:ext uri="{FF2B5EF4-FFF2-40B4-BE49-F238E27FC236}">
                <a16:creationId xmlns:a16="http://schemas.microsoft.com/office/drawing/2014/main" id="{5E859E4D-4135-08B9-1BDC-053EDC91E4C4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 b="1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</a:tabLst>
              <a:defRPr b="1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</a:tabLst>
              <a:defRPr b="1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</a:tabLst>
              <a:defRPr b="1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</a:tabLst>
              <a:defRPr b="1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b="1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b="1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b="1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b="1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9pPr>
          </a:lstStyle>
          <a:p>
            <a:fld id="{56CFDC5A-ADD4-4794-81EA-B2D63C8197B1}" type="slidenum">
              <a:rPr lang="en-US" altLang="en-US" smtClean="0">
                <a:solidFill>
                  <a:srgbClr val="000000"/>
                </a:solidFill>
              </a:rPr>
              <a:pPr/>
              <a:t>12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7651" name="Rectangle 1">
            <a:extLst>
              <a:ext uri="{FF2B5EF4-FFF2-40B4-BE49-F238E27FC236}">
                <a16:creationId xmlns:a16="http://schemas.microsoft.com/office/drawing/2014/main" id="{66C9AFBB-88DE-534F-ABAD-C5543EDEC3B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1413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2" name="Rectangle 2">
            <a:extLst>
              <a:ext uri="{FF2B5EF4-FFF2-40B4-BE49-F238E27FC236}">
                <a16:creationId xmlns:a16="http://schemas.microsoft.com/office/drawing/2014/main" id="{4A328FFC-F2C0-C119-F020-E3CBC7E1F70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80902" y="1275025"/>
            <a:ext cx="7182197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088136" y="1385316"/>
            <a:ext cx="6967728" cy="4087368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3794760" y="1267730"/>
            <a:ext cx="1554480" cy="64008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3886200" y="1267731"/>
            <a:ext cx="1371600" cy="548640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71281" y="2091263"/>
            <a:ext cx="6801440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6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71575" y="4682062"/>
            <a:ext cx="6803136" cy="50292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4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400"/>
            </a:lvl2pPr>
            <a:lvl3pPr marL="914400" indent="0" algn="ctr">
              <a:buNone/>
              <a:defRPr sz="1400"/>
            </a:lvl3pPr>
            <a:lvl4pPr marL="1371600" indent="0" algn="ctr">
              <a:buNone/>
              <a:defRPr sz="1400"/>
            </a:lvl4pPr>
            <a:lvl5pPr marL="1828800" indent="0" algn="ctr">
              <a:buNone/>
              <a:defRPr sz="1400"/>
            </a:lvl5pPr>
            <a:lvl6pPr marL="2286000" indent="0" algn="ctr">
              <a:buNone/>
              <a:defRPr sz="1400"/>
            </a:lvl6pPr>
            <a:lvl7pPr marL="2743200" indent="0" algn="ctr">
              <a:buNone/>
              <a:defRPr sz="1400"/>
            </a:lvl7pPr>
            <a:lvl8pPr marL="3200400" indent="0" algn="ctr">
              <a:buNone/>
              <a:defRPr sz="1400"/>
            </a:lvl8pPr>
            <a:lvl9pPr marL="3657600" indent="0" algn="ctr">
              <a:buNone/>
              <a:defRPr sz="14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3931920" y="1327188"/>
            <a:ext cx="1280160" cy="457200"/>
          </a:xfrm>
        </p:spPr>
        <p:txBody>
          <a:bodyPr/>
          <a:lstStyle>
            <a:lvl1pPr algn="ctr">
              <a:defRPr sz="11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8824F236-B941-4195-B77D-0B3436A698A0}" type="datetime1">
              <a:rPr lang="en-IN" smtClean="0"/>
              <a:t>03-01-2024</a:t>
            </a:fld>
            <a:endParaRPr lang="en-IN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104936" y="5211060"/>
            <a:ext cx="4429125" cy="228600"/>
          </a:xfrm>
        </p:spPr>
        <p:txBody>
          <a:bodyPr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IN"/>
              <a:t>Infrastructure  Contracts and Management Lecture series by Dr. Sridhar Mothe </a:t>
            </a: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6455190" y="5212080"/>
            <a:ext cx="158391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53F7A761-95D6-4DB8-A4A0-915EF7F1FE6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363646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5308C-B00D-46AD-A732-A14CCBDB808D}" type="datetime1">
              <a:rPr lang="en-IN" smtClean="0"/>
              <a:t>03-01-2024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Infrastructure  Contracts and Management Lecture series by Dr. Sridhar Mothe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7A761-95D6-4DB8-A4A0-915EF7F1FE6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57595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762000"/>
            <a:ext cx="177165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762000"/>
            <a:ext cx="6057900" cy="5257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264F6-0D4C-47F6-AEF0-8D2FD773C012}" type="datetime1">
              <a:rPr lang="en-IN" smtClean="0"/>
              <a:t>03-01-2024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Infrastructure  Contracts and Management Lecture series by Dr. Sridhar Mothe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7A761-95D6-4DB8-A4A0-915EF7F1FE6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592786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AA245B-1FE6-9CA9-94D7-1CB53417D4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E20093C-B346-9CE4-BF29-D968701646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EC1554-96B9-7001-413B-5D1A9B892C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4F236-B941-4195-B77D-0B3436A698A0}" type="datetime1">
              <a:rPr lang="en-IN" smtClean="0"/>
              <a:t>03-01-2024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747032-FD17-EDD7-EEEC-3EC3019170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Infrastructure  Contracts and Management Lecture series by Dr. Sridhar Mothe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D9DE4C-0952-B817-DA1C-B3CAAA13FF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7A761-95D6-4DB8-A4A0-915EF7F1FE6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622675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B23961-4BD7-9B77-16FE-C65541689E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866479-9CEC-49A4-3441-2BE9479EED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357E44-BAC5-B5E3-BE22-A66893F91C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8D76F-C6EB-4FEF-9430-A5E31FC13770}" type="datetime1">
              <a:rPr lang="en-IN" smtClean="0"/>
              <a:t>03-01-2024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FD32E0-CF74-37E5-6263-F92309C823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Infrastructure  Contracts and Management Lecture series by Dr. Sridhar Mothe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642FFB-B2E8-37ED-3FB4-922F5A8222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7A761-95D6-4DB8-A4A0-915EF7F1FE6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599716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A28AC2-FBF1-BBC4-139E-82C5FBF609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FC3BA9-2C55-20C6-06F1-879C5135B8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7C78FD-D211-C1F9-B041-045FDC06FD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27A0C-15A6-4563-A73C-A2E6E6904302}" type="datetime1">
              <a:rPr lang="en-IN" smtClean="0"/>
              <a:t>03-01-2024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19BC7E-13EE-BB06-B0CA-38DA4FD344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Infrastructure  Contracts and Management Lecture series by Dr. Sridhar Mothe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EE0B4D-CB56-78DF-42A4-86D9B77B38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7A761-95D6-4DB8-A4A0-915EF7F1FE6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665323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259A04-7B2E-68B5-81E9-6A282F876F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83BC3C-EF09-DBFE-1D43-4F3A0C77551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17483A1-27C9-F28D-0219-D1A071AE7D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A3095D8-E387-CD86-F1C0-D7D80DF067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F459E-1F9F-44DC-A656-2237226FC6A1}" type="datetime1">
              <a:rPr lang="en-IN" smtClean="0"/>
              <a:t>03-01-2024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77A52D8-1CF1-4386-0C1E-D2E1C1F062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Infrastructure  Contracts and Management Lecture series by Dr. Sridhar Mothe 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EEDB22-6EEC-707C-EC16-571DBD2733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7A761-95D6-4DB8-A4A0-915EF7F1FE6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934159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91228C-2D97-5F06-9BFD-22B39CF8A4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62CB58-4F96-1AE4-8207-BD82351248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0C7C273-ADB1-66C4-A06C-7773A5DB1E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5F9638A-692A-BF47-A2A0-73E2A3D3138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A8DDD0B-C261-B703-6A23-85AC2129A15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641EA30-7F43-632F-48E1-5B2F9E68CD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8998C-3B99-45D3-844F-F345C4CD0C03}" type="datetime1">
              <a:rPr lang="en-IN" smtClean="0"/>
              <a:t>03-01-2024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8DE9245-8F4B-3D22-75D3-0D7B53DB04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Infrastructure  Contracts and Management Lecture series by Dr. Sridhar Mothe 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5907A68-C472-09E0-90B3-DC375C9A6E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7A761-95D6-4DB8-A4A0-915EF7F1FE6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367947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525F47-48FF-961F-96F0-4CEB7EAC88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4A97C30-FC8D-1CAF-EE23-722FB695EB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50F72-9EAA-404A-964D-FB2D5A88FE43}" type="datetime1">
              <a:rPr lang="en-IN" smtClean="0"/>
              <a:t>03-01-2024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E5FB77E-9DBB-9E9F-9452-625098B93D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Infrastructure  Contracts and Management Lecture series by Dr. Sridhar Mothe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CB7275C-3969-1E6F-C5CC-0E3109D467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7A761-95D6-4DB8-A4A0-915EF7F1FE6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0692665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11ABD82-E59F-084B-7973-E8451B758A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AD9B6-5F5B-4936-B53E-E81484F6B8C8}" type="datetime1">
              <a:rPr lang="en-IN" smtClean="0"/>
              <a:t>03-01-2024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8B77DA3-6A86-C4B3-7346-11F98B309C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Infrastructure  Contracts and Management Lecture series by Dr. Sridhar Mothe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42E5CF5-D08A-BE29-F7B1-BFBD312C65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7A761-95D6-4DB8-A4A0-915EF7F1FE6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1017547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11FE8E-B3B0-F01F-E907-504AC9AB98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6CC9BA-0C9E-503F-4EA8-13093E8E9B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BBB5A3B-60D4-AC2E-930C-6BF917B8DD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EAA12C3-6C6E-1B42-C5D5-5C112AA3FB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1D17D-424E-4360-BF39-73CA729F02FF}" type="datetime1">
              <a:rPr lang="en-IN" smtClean="0"/>
              <a:t>03-01-2024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AAC9619-D919-F985-55EB-962ED4472F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Infrastructure  Contracts and Management Lecture series by Dr. Sridhar Mothe 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38CF31-3DF4-2246-7052-BEC65227E1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7A761-95D6-4DB8-A4A0-915EF7F1FE6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167661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8D76F-C6EB-4FEF-9430-A5E31FC13770}" type="datetime1">
              <a:rPr lang="en-IN" smtClean="0"/>
              <a:t>03-01-2024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Infrastructure  Contracts and Management Lecture series by Dr. Sridhar Mothe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7A761-95D6-4DB8-A4A0-915EF7F1FE6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9348414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52D5F2-B8D7-7F2C-D039-0B58227875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A44D224-F0EC-6C49-A6D3-146D3B68A91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4A5DC8C-0EA8-52E3-8CF6-9E9BC7DA4C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224065-42E2-A235-735E-2E5A9EF3D4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98286-135D-4917-85B3-B76A36DD7D75}" type="datetime1">
              <a:rPr lang="en-IN" smtClean="0"/>
              <a:t>03-01-2024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DB0C86-F1B1-D1F0-E5E1-B02360C4E3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Infrastructure  Contracts and Management Lecture series by Dr. Sridhar Mothe 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CCC8EF-DAAD-8BB2-1425-8AA93D3341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7A761-95D6-4DB8-A4A0-915EF7F1FE6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3114468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70FC73-BB18-FC7D-A692-8B9E97FF94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C3AB9F2-0F2E-4DFD-694F-6707C46E20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1FC28A-752A-F5FA-D566-AB976760AC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5308C-B00D-46AD-A732-A14CCBDB808D}" type="datetime1">
              <a:rPr lang="en-IN" smtClean="0"/>
              <a:t>03-01-2024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CD45F7-E9D6-1E77-5123-DE36B8CE9D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Infrastructure  Contracts and Management Lecture series by Dr. Sridhar Mothe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3B801A-78FE-9E7F-635A-FD532FDDE7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7A761-95D6-4DB8-A4A0-915EF7F1FE6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6311304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4E0B790-C117-9444-5A54-F7AF29B7389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72D3DC6-EA68-E51B-5A73-E025FAACAE7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D4DB71-5EF2-A5C9-1321-86392F8FA1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264F6-0D4C-47F6-AEF0-8D2FD773C012}" type="datetime1">
              <a:rPr lang="en-IN" smtClean="0"/>
              <a:t>03-01-2024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D7945E-2CEB-9595-B7B7-E45D19A315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Infrastructure  Contracts and Management Lecture series by Dr. Sridhar Mothe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741538-5342-7D43-33C9-146DA81F8D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7A761-95D6-4DB8-A4A0-915EF7F1FE6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667663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980902" y="1275025"/>
            <a:ext cx="7182197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088136" y="1385316"/>
            <a:ext cx="6967728" cy="4087368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3794760" y="1267730"/>
            <a:ext cx="1554480" cy="64008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3886200" y="1267731"/>
            <a:ext cx="1371600" cy="548640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2717" y="2094309"/>
            <a:ext cx="6803136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6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2718" y="4682062"/>
            <a:ext cx="6803136" cy="50292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931920" y="1325880"/>
            <a:ext cx="1280160" cy="457200"/>
          </a:xfrm>
        </p:spPr>
        <p:txBody>
          <a:bodyPr/>
          <a:lstStyle>
            <a:lvl1pPr algn="ctr">
              <a:defRPr lang="en-US" sz="11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0A527A0C-15A6-4563-A73C-A2E6E6904302}" type="datetime1">
              <a:rPr lang="en-IN" smtClean="0"/>
              <a:t>03-01-2024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04679" y="5211060"/>
            <a:ext cx="4430268" cy="228600"/>
          </a:xfrm>
        </p:spPr>
        <p:txBody>
          <a:bodyPr/>
          <a:lstStyle>
            <a:lvl1pPr algn="l">
              <a:defRPr/>
            </a:lvl1pPr>
          </a:lstStyle>
          <a:p>
            <a:r>
              <a:rPr lang="en-IN"/>
              <a:t>Infrastructure  Contracts and Management Lecture series by Dr. Sridhar Mothe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3378" y="5211060"/>
            <a:ext cx="1584198" cy="228600"/>
          </a:xfrm>
        </p:spPr>
        <p:txBody>
          <a:bodyPr/>
          <a:lstStyle/>
          <a:p>
            <a:fld id="{53F7A761-95D6-4DB8-A4A0-915EF7F1FE6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467390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1520" y="2103120"/>
            <a:ext cx="3657600" cy="393192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4880" y="2103120"/>
            <a:ext cx="3657600" cy="393192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F459E-1F9F-44DC-A656-2237226FC6A1}" type="datetime1">
              <a:rPr lang="en-IN" smtClean="0"/>
              <a:t>03-01-2024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Infrastructure  Contracts and Management Lecture series by Dr. Sridhar Mothe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7A761-95D6-4DB8-A4A0-915EF7F1FE6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638298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2074334"/>
            <a:ext cx="365760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1520" y="2755898"/>
            <a:ext cx="365760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2074334"/>
            <a:ext cx="365760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756581"/>
            <a:ext cx="365760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8998C-3B99-45D3-844F-F345C4CD0C03}" type="datetime1">
              <a:rPr lang="en-IN" smtClean="0"/>
              <a:t>03-01-2024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Infrastructure  Contracts and Management Lecture series by Dr. Sridhar Mothe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7A761-95D6-4DB8-A4A0-915EF7F1FE6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921243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50F72-9EAA-404A-964D-FB2D5A88FE43}" type="datetime1">
              <a:rPr lang="en-IN" smtClean="0"/>
              <a:t>03-01-2024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Infrastructure  Contracts and Management Lecture series by Dr. Sridhar Mothe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7A761-95D6-4DB8-A4A0-915EF7F1FE6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897240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AD9B6-5F5B-4936-B53E-E81484F6B8C8}" type="datetime1">
              <a:rPr lang="en-IN" smtClean="0"/>
              <a:t>03-01-2024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Infrastructure  Contracts and Management Lecture series by Dr. Sridhar Mothe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7A761-95D6-4DB8-A4A0-915EF7F1FE6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358598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84147" y="173736"/>
            <a:ext cx="6398514" cy="65105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6765290" y="173736"/>
            <a:ext cx="2194560" cy="651052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72300" y="607392"/>
            <a:ext cx="1823085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4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8976" y="907143"/>
            <a:ext cx="5428856" cy="5043714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72300" y="2286000"/>
            <a:ext cx="1823085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3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1D17D-424E-4360-BF39-73CA729F02FF}" type="datetime1">
              <a:rPr lang="en-IN" smtClean="0"/>
              <a:t>03-01-2024</a:t>
            </a:fld>
            <a:endParaRPr lang="en-IN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IN"/>
              <a:t>Infrastructure  Contracts and Management Lecture series by Dr. Sridhar Mothe 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7795258" y="6310086"/>
            <a:ext cx="109728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3F7A761-95D6-4DB8-A4A0-915EF7F1FE6F}" type="slidenum">
              <a:rPr lang="en-IN" smtClean="0"/>
              <a:t>‹#›</a:t>
            </a:fld>
            <a:endParaRPr lang="en-IN"/>
          </a:p>
        </p:txBody>
      </p:sp>
      <p:sp>
        <p:nvSpPr>
          <p:cNvPr id="12" name="Rectangle 11"/>
          <p:cNvSpPr/>
          <p:nvPr/>
        </p:nvSpPr>
        <p:spPr>
          <a:xfrm>
            <a:off x="6868160" y="274320"/>
            <a:ext cx="1988820" cy="6309360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4538369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6765290" y="173736"/>
            <a:ext cx="2194560" cy="651052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72300" y="603504"/>
            <a:ext cx="1824228" cy="1645920"/>
          </a:xfrm>
        </p:spPr>
        <p:txBody>
          <a:bodyPr anchor="b">
            <a:noAutofit/>
          </a:bodyPr>
          <a:lstStyle>
            <a:lvl1pPr algn="l">
              <a:defRPr sz="24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1449" y="173736"/>
            <a:ext cx="6398514" cy="6510528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72300" y="2286000"/>
            <a:ext cx="1824228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3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27E98286-135D-4917-85B3-B76A36DD7D75}" type="datetime1">
              <a:rPr lang="en-IN" smtClean="0"/>
              <a:t>03-01-2024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9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r>
              <a:rPr lang="en-IN"/>
              <a:t>Infrastructure  Contracts and Management Lecture series by Dr. Sridhar Mothe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797546" y="6309360"/>
            <a:ext cx="109728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3F7A761-95D6-4DB8-A4A0-915EF7F1FE6F}" type="slidenum">
              <a:rPr lang="en-IN" smtClean="0"/>
              <a:t>‹#›</a:t>
            </a:fld>
            <a:endParaRPr lang="en-IN"/>
          </a:p>
        </p:txBody>
      </p:sp>
      <p:sp>
        <p:nvSpPr>
          <p:cNvPr id="11" name="Rectangle 10"/>
          <p:cNvSpPr/>
          <p:nvPr/>
        </p:nvSpPr>
        <p:spPr>
          <a:xfrm>
            <a:off x="6868160" y="274320"/>
            <a:ext cx="1988820" cy="6309360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9937023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76022" y="173736"/>
            <a:ext cx="8791956" cy="6510528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1520" y="642594"/>
            <a:ext cx="768096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2103120"/>
            <a:ext cx="768096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34768" y="6309360"/>
            <a:ext cx="20574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07993D0-A372-417F-96A9-D99D75A6FBE0}" type="datetime1">
              <a:rPr lang="en-IN" smtClean="0"/>
              <a:t>03-01-2024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96896" y="6309360"/>
            <a:ext cx="3950208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IN"/>
              <a:t>Infrastructure  Contracts and Management Lecture series by Dr. Sridhar Mothe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23382" y="6309360"/>
            <a:ext cx="10972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53F7A761-95D6-4DB8-A4A0-915EF7F1FE6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204299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0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07A1F59-FFDC-E415-50FF-57CD3EB9ED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BC7257-822C-82BA-8530-F2D2F70239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8FDC01-53F3-E5BC-07E2-15F1969A46E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7993D0-A372-417F-96A9-D99D75A6FBE0}" type="datetime1">
              <a:rPr lang="en-IN" smtClean="0"/>
              <a:t>03-01-2024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6FB4C4-AC19-E4A1-A8E6-C83B7DFFD91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IN"/>
              <a:t>Infrastructure  Contracts and Management Lecture series by Dr. Sridhar Mothe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FC214F-C427-2AE5-763F-0CC75826918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F7A761-95D6-4DB8-A4A0-915EF7F1FE6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368982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7024471-C4A5-81DE-794F-5F580719E7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438150"/>
            <a:ext cx="7886700" cy="5788819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lnSpc>
                <a:spcPct val="160000"/>
              </a:lnSpc>
              <a:buNone/>
            </a:pPr>
            <a:r>
              <a:rPr lang="en-IN" sz="4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Uttarakhand Public Works Dept.</a:t>
            </a:r>
            <a:r>
              <a:rPr lang="en-IN" sz="40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ctr">
              <a:spcBef>
                <a:spcPts val="0"/>
              </a:spcBef>
              <a:buNone/>
            </a:pPr>
            <a:endParaRPr lang="en-IN" sz="36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en-IN" sz="3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en-IN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Formation of Contracts , Legal Principles</a:t>
            </a:r>
          </a:p>
          <a:p>
            <a:pPr marL="0" indent="0" algn="ctr">
              <a:spcBef>
                <a:spcPts val="0"/>
              </a:spcBef>
              <a:buNone/>
            </a:pPr>
            <a:endParaRPr lang="en-IN" sz="3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en-IN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3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Two Days Work shop on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IN" sz="3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Contract Management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IN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ctr">
              <a:lnSpc>
                <a:spcPct val="160000"/>
              </a:lnSpc>
              <a:buNone/>
            </a:pPr>
            <a:r>
              <a:rPr lang="en-IN" sz="36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5-6 January 2024 ,Dehradun </a:t>
            </a:r>
          </a:p>
          <a:p>
            <a:pPr marL="0" indent="0" algn="ctr">
              <a:lnSpc>
                <a:spcPct val="160000"/>
              </a:lnSpc>
              <a:buNone/>
            </a:pPr>
            <a:r>
              <a:rPr lang="en-IN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Dr.</a:t>
            </a:r>
            <a:r>
              <a:rPr lang="en-IN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Sridhar Mothe</a:t>
            </a:r>
          </a:p>
          <a:p>
            <a:pPr algn="just">
              <a:lnSpc>
                <a:spcPct val="160000"/>
              </a:lnSpc>
              <a:buFont typeface="Wingdings" panose="05000000000000000000" pitchFamily="2" charset="2"/>
              <a:buChar char="Ø"/>
            </a:pPr>
            <a:endParaRPr lang="en-IN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60000"/>
              </a:lnSpc>
              <a:buFont typeface="Wingdings" panose="05000000000000000000" pitchFamily="2" charset="2"/>
              <a:buChar char="Ø"/>
            </a:pPr>
            <a:endParaRPr lang="en-IN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4210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4">
            <a:extLst>
              <a:ext uri="{FF2B5EF4-FFF2-40B4-BE49-F238E27FC236}">
                <a16:creationId xmlns:a16="http://schemas.microsoft.com/office/drawing/2014/main" id="{869D0A1E-A646-2024-998C-9232F8783E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609600"/>
            <a:ext cx="7772400" cy="586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595313" indent="-595313">
              <a:lnSpc>
                <a:spcPct val="95000"/>
              </a:lnSpc>
              <a:spcAft>
                <a:spcPts val="1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595313" algn="l"/>
                <a:tab pos="1052513" algn="l"/>
                <a:tab pos="1509713" algn="l"/>
                <a:tab pos="1966913" algn="l"/>
                <a:tab pos="2424113" algn="l"/>
                <a:tab pos="2881313" algn="l"/>
                <a:tab pos="3338513" algn="l"/>
                <a:tab pos="3795713" algn="l"/>
                <a:tab pos="4252913" algn="l"/>
                <a:tab pos="4710113" algn="l"/>
                <a:tab pos="5167313" algn="l"/>
                <a:tab pos="5624513" algn="l"/>
                <a:tab pos="6081713" algn="l"/>
                <a:tab pos="6538913" algn="l"/>
                <a:tab pos="6996113" algn="l"/>
                <a:tab pos="7453313" algn="l"/>
                <a:tab pos="7910513" algn="l"/>
                <a:tab pos="8367713" algn="l"/>
                <a:tab pos="8824913" algn="l"/>
                <a:tab pos="9282113" algn="l"/>
                <a:tab pos="9739313" algn="l"/>
              </a:tabLst>
              <a:defRPr sz="2900">
                <a:solidFill>
                  <a:srgbClr val="000000"/>
                </a:solidFill>
                <a:latin typeface="Times New Roman" panose="02020603050405020304" pitchFamily="18" charset="0"/>
                <a:cs typeface="Arial Unicode MS" charset="0"/>
              </a:defRPr>
            </a:lvl1pPr>
            <a:lvl2pPr>
              <a:lnSpc>
                <a:spcPct val="95000"/>
              </a:lnSpc>
              <a:spcAft>
                <a:spcPts val="10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595313" algn="l"/>
                <a:tab pos="1052513" algn="l"/>
                <a:tab pos="1509713" algn="l"/>
                <a:tab pos="1966913" algn="l"/>
                <a:tab pos="2424113" algn="l"/>
                <a:tab pos="2881313" algn="l"/>
                <a:tab pos="3338513" algn="l"/>
                <a:tab pos="3795713" algn="l"/>
                <a:tab pos="4252913" algn="l"/>
                <a:tab pos="4710113" algn="l"/>
                <a:tab pos="5167313" algn="l"/>
                <a:tab pos="5624513" algn="l"/>
                <a:tab pos="6081713" algn="l"/>
                <a:tab pos="6538913" algn="l"/>
                <a:tab pos="6996113" algn="l"/>
                <a:tab pos="7453313" algn="l"/>
                <a:tab pos="7910513" algn="l"/>
                <a:tab pos="8367713" algn="l"/>
                <a:tab pos="8824913" algn="l"/>
                <a:tab pos="9282113" algn="l"/>
                <a:tab pos="9739313" algn="l"/>
              </a:tabLst>
              <a:defRPr sz="2500">
                <a:solidFill>
                  <a:srgbClr val="000000"/>
                </a:solidFill>
                <a:latin typeface="Times New Roman" panose="02020603050405020304" pitchFamily="18" charset="0"/>
                <a:cs typeface="Arial Unicode MS" charset="0"/>
              </a:defRPr>
            </a:lvl2pPr>
            <a:lvl3pPr>
              <a:lnSpc>
                <a:spcPct val="95000"/>
              </a:lnSpc>
              <a:spcAft>
                <a:spcPts val="7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595313" algn="l"/>
                <a:tab pos="1052513" algn="l"/>
                <a:tab pos="1509713" algn="l"/>
                <a:tab pos="1966913" algn="l"/>
                <a:tab pos="2424113" algn="l"/>
                <a:tab pos="2881313" algn="l"/>
                <a:tab pos="3338513" algn="l"/>
                <a:tab pos="3795713" algn="l"/>
                <a:tab pos="4252913" algn="l"/>
                <a:tab pos="4710113" algn="l"/>
                <a:tab pos="5167313" algn="l"/>
                <a:tab pos="5624513" algn="l"/>
                <a:tab pos="6081713" algn="l"/>
                <a:tab pos="6538913" algn="l"/>
                <a:tab pos="6996113" algn="l"/>
                <a:tab pos="7453313" algn="l"/>
                <a:tab pos="7910513" algn="l"/>
                <a:tab pos="8367713" algn="l"/>
                <a:tab pos="8824913" algn="l"/>
                <a:tab pos="9282113" algn="l"/>
                <a:tab pos="9739313" algn="l"/>
              </a:tabLst>
              <a:defRPr sz="2200">
                <a:solidFill>
                  <a:srgbClr val="000000"/>
                </a:solidFill>
                <a:latin typeface="Times New Roman" panose="02020603050405020304" pitchFamily="18" charset="0"/>
                <a:cs typeface="Arial Unicode MS" charset="0"/>
              </a:defRPr>
            </a:lvl3pPr>
            <a:lvl4pPr>
              <a:lnSpc>
                <a:spcPct val="95000"/>
              </a:lnSpc>
              <a:spcAft>
                <a:spcPts val="5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595313" algn="l"/>
                <a:tab pos="1052513" algn="l"/>
                <a:tab pos="1509713" algn="l"/>
                <a:tab pos="1966913" algn="l"/>
                <a:tab pos="2424113" algn="l"/>
                <a:tab pos="2881313" algn="l"/>
                <a:tab pos="3338513" algn="l"/>
                <a:tab pos="3795713" algn="l"/>
                <a:tab pos="4252913" algn="l"/>
                <a:tab pos="4710113" algn="l"/>
                <a:tab pos="5167313" algn="l"/>
                <a:tab pos="5624513" algn="l"/>
                <a:tab pos="6081713" algn="l"/>
                <a:tab pos="6538913" algn="l"/>
                <a:tab pos="6996113" algn="l"/>
                <a:tab pos="7453313" algn="l"/>
                <a:tab pos="7910513" algn="l"/>
                <a:tab pos="8367713" algn="l"/>
                <a:tab pos="8824913" algn="l"/>
                <a:tab pos="9282113" algn="l"/>
                <a:tab pos="973931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cs typeface="Arial Unicode MS" charset="0"/>
              </a:defRPr>
            </a:lvl4pPr>
            <a:lvl5pPr>
              <a:lnSpc>
                <a:spcPct val="95000"/>
              </a:lnSpc>
              <a:spcAft>
                <a:spcPts val="26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595313" algn="l"/>
                <a:tab pos="1052513" algn="l"/>
                <a:tab pos="1509713" algn="l"/>
                <a:tab pos="1966913" algn="l"/>
                <a:tab pos="2424113" algn="l"/>
                <a:tab pos="2881313" algn="l"/>
                <a:tab pos="3338513" algn="l"/>
                <a:tab pos="3795713" algn="l"/>
                <a:tab pos="4252913" algn="l"/>
                <a:tab pos="4710113" algn="l"/>
                <a:tab pos="5167313" algn="l"/>
                <a:tab pos="5624513" algn="l"/>
                <a:tab pos="6081713" algn="l"/>
                <a:tab pos="6538913" algn="l"/>
                <a:tab pos="6996113" algn="l"/>
                <a:tab pos="7453313" algn="l"/>
                <a:tab pos="7910513" algn="l"/>
                <a:tab pos="8367713" algn="l"/>
                <a:tab pos="8824913" algn="l"/>
                <a:tab pos="9282113" algn="l"/>
                <a:tab pos="973931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cs typeface="Arial Unicode MS" charset="0"/>
              </a:defRPr>
            </a:lvl5pPr>
            <a:lvl6pPr marL="25146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ts val="26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595313" algn="l"/>
                <a:tab pos="1052513" algn="l"/>
                <a:tab pos="1509713" algn="l"/>
                <a:tab pos="1966913" algn="l"/>
                <a:tab pos="2424113" algn="l"/>
                <a:tab pos="2881313" algn="l"/>
                <a:tab pos="3338513" algn="l"/>
                <a:tab pos="3795713" algn="l"/>
                <a:tab pos="4252913" algn="l"/>
                <a:tab pos="4710113" algn="l"/>
                <a:tab pos="5167313" algn="l"/>
                <a:tab pos="5624513" algn="l"/>
                <a:tab pos="6081713" algn="l"/>
                <a:tab pos="6538913" algn="l"/>
                <a:tab pos="6996113" algn="l"/>
                <a:tab pos="7453313" algn="l"/>
                <a:tab pos="7910513" algn="l"/>
                <a:tab pos="8367713" algn="l"/>
                <a:tab pos="8824913" algn="l"/>
                <a:tab pos="9282113" algn="l"/>
                <a:tab pos="973931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cs typeface="Arial Unicode MS" charset="0"/>
              </a:defRPr>
            </a:lvl6pPr>
            <a:lvl7pPr marL="29718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ts val="26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595313" algn="l"/>
                <a:tab pos="1052513" algn="l"/>
                <a:tab pos="1509713" algn="l"/>
                <a:tab pos="1966913" algn="l"/>
                <a:tab pos="2424113" algn="l"/>
                <a:tab pos="2881313" algn="l"/>
                <a:tab pos="3338513" algn="l"/>
                <a:tab pos="3795713" algn="l"/>
                <a:tab pos="4252913" algn="l"/>
                <a:tab pos="4710113" algn="l"/>
                <a:tab pos="5167313" algn="l"/>
                <a:tab pos="5624513" algn="l"/>
                <a:tab pos="6081713" algn="l"/>
                <a:tab pos="6538913" algn="l"/>
                <a:tab pos="6996113" algn="l"/>
                <a:tab pos="7453313" algn="l"/>
                <a:tab pos="7910513" algn="l"/>
                <a:tab pos="8367713" algn="l"/>
                <a:tab pos="8824913" algn="l"/>
                <a:tab pos="9282113" algn="l"/>
                <a:tab pos="973931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cs typeface="Arial Unicode MS" charset="0"/>
              </a:defRPr>
            </a:lvl7pPr>
            <a:lvl8pPr marL="34290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ts val="26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595313" algn="l"/>
                <a:tab pos="1052513" algn="l"/>
                <a:tab pos="1509713" algn="l"/>
                <a:tab pos="1966913" algn="l"/>
                <a:tab pos="2424113" algn="l"/>
                <a:tab pos="2881313" algn="l"/>
                <a:tab pos="3338513" algn="l"/>
                <a:tab pos="3795713" algn="l"/>
                <a:tab pos="4252913" algn="l"/>
                <a:tab pos="4710113" algn="l"/>
                <a:tab pos="5167313" algn="l"/>
                <a:tab pos="5624513" algn="l"/>
                <a:tab pos="6081713" algn="l"/>
                <a:tab pos="6538913" algn="l"/>
                <a:tab pos="6996113" algn="l"/>
                <a:tab pos="7453313" algn="l"/>
                <a:tab pos="7910513" algn="l"/>
                <a:tab pos="8367713" algn="l"/>
                <a:tab pos="8824913" algn="l"/>
                <a:tab pos="9282113" algn="l"/>
                <a:tab pos="973931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cs typeface="Arial Unicode MS" charset="0"/>
              </a:defRPr>
            </a:lvl8pPr>
            <a:lvl9pPr marL="38862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ts val="26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595313" algn="l"/>
                <a:tab pos="1052513" algn="l"/>
                <a:tab pos="1509713" algn="l"/>
                <a:tab pos="1966913" algn="l"/>
                <a:tab pos="2424113" algn="l"/>
                <a:tab pos="2881313" algn="l"/>
                <a:tab pos="3338513" algn="l"/>
                <a:tab pos="3795713" algn="l"/>
                <a:tab pos="4252913" algn="l"/>
                <a:tab pos="4710113" algn="l"/>
                <a:tab pos="5167313" algn="l"/>
                <a:tab pos="5624513" algn="l"/>
                <a:tab pos="6081713" algn="l"/>
                <a:tab pos="6538913" algn="l"/>
                <a:tab pos="6996113" algn="l"/>
                <a:tab pos="7453313" algn="l"/>
                <a:tab pos="7910513" algn="l"/>
                <a:tab pos="8367713" algn="l"/>
                <a:tab pos="8824913" algn="l"/>
                <a:tab pos="9282113" algn="l"/>
                <a:tab pos="973931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cs typeface="Arial Unicode MS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ts val="400"/>
              </a:spcBef>
              <a:spcAft>
                <a:spcPct val="0"/>
              </a:spcAft>
              <a:buSzPct val="65000"/>
              <a:buFont typeface="Times New Roman" panose="02020603050405020304" pitchFamily="18" charset="0"/>
              <a:buNone/>
            </a:pPr>
            <a:r>
              <a:rPr lang="en-US" altLang="en-US" sz="3200" b="0">
                <a:solidFill>
                  <a:srgbClr val="C00000"/>
                </a:solidFill>
                <a:cs typeface="Times New Roman" panose="02020603050405020304" pitchFamily="18" charset="0"/>
              </a:rPr>
              <a:t>Legal Issues in Tendering </a:t>
            </a:r>
            <a:endParaRPr lang="en-US" altLang="en-US" sz="2400" b="0">
              <a:solidFill>
                <a:srgbClr val="C00000"/>
              </a:solidFill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100000"/>
              </a:lnSpc>
              <a:spcBef>
                <a:spcPts val="400"/>
              </a:spcBef>
              <a:spcAft>
                <a:spcPct val="0"/>
              </a:spcAft>
              <a:buSzPct val="65000"/>
              <a:buFont typeface="Wingdings" panose="05000000000000000000" pitchFamily="2" charset="2"/>
              <a:buChar char=""/>
            </a:pPr>
            <a:endParaRPr lang="en-US" altLang="en-US" sz="2400" b="0"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100000"/>
              </a:lnSpc>
              <a:spcBef>
                <a:spcPts val="400"/>
              </a:spcBef>
              <a:spcAft>
                <a:spcPct val="0"/>
              </a:spcAft>
              <a:buSzPct val="65000"/>
              <a:buFont typeface="Wingdings" panose="05000000000000000000" pitchFamily="2" charset="2"/>
              <a:buChar char=""/>
            </a:pPr>
            <a:r>
              <a:rPr lang="en-US" altLang="en-US" sz="2400" b="0">
                <a:cs typeface="Times New Roman" panose="02020603050405020304" pitchFamily="18" charset="0"/>
              </a:rPr>
              <a:t>High Courts have Jurisdiction under this article  for enforcement of fundamental rights</a:t>
            </a:r>
          </a:p>
          <a:p>
            <a:pPr algn="just" eaLnBrk="1" hangingPunct="1">
              <a:lnSpc>
                <a:spcPct val="100000"/>
              </a:lnSpc>
              <a:spcBef>
                <a:spcPts val="400"/>
              </a:spcBef>
              <a:spcAft>
                <a:spcPct val="0"/>
              </a:spcAft>
              <a:buSzPct val="65000"/>
              <a:buFont typeface="Wingdings" panose="05000000000000000000" pitchFamily="2" charset="2"/>
              <a:buChar char=""/>
            </a:pPr>
            <a:r>
              <a:rPr lang="en-US" altLang="en-US" sz="2400" b="0">
                <a:cs typeface="Times New Roman" panose="02020603050405020304" pitchFamily="18" charset="0"/>
              </a:rPr>
              <a:t>In general such writ petitions are made with allegations pertaining to qualification criterion, rejection of applications for tenders , not considering eligibility in PQ</a:t>
            </a:r>
          </a:p>
          <a:p>
            <a:pPr algn="just" eaLnBrk="1" hangingPunct="1">
              <a:lnSpc>
                <a:spcPct val="100000"/>
              </a:lnSpc>
              <a:spcBef>
                <a:spcPts val="400"/>
              </a:spcBef>
              <a:spcAft>
                <a:spcPct val="0"/>
              </a:spcAft>
              <a:buSzPct val="65000"/>
              <a:buFont typeface="Wingdings" panose="05000000000000000000" pitchFamily="2" charset="2"/>
              <a:buChar char=""/>
            </a:pPr>
            <a:r>
              <a:rPr lang="en-US" altLang="en-US" sz="2400" b="0">
                <a:cs typeface="Times New Roman" panose="02020603050405020304" pitchFamily="18" charset="0"/>
              </a:rPr>
              <a:t>Ineligibility for participation in tenders</a:t>
            </a:r>
          </a:p>
          <a:p>
            <a:pPr algn="just" eaLnBrk="1" hangingPunct="1">
              <a:lnSpc>
                <a:spcPct val="100000"/>
              </a:lnSpc>
              <a:spcBef>
                <a:spcPts val="400"/>
              </a:spcBef>
              <a:spcAft>
                <a:spcPct val="0"/>
              </a:spcAft>
              <a:buSzPct val="65000"/>
              <a:buFont typeface="Wingdings" panose="05000000000000000000" pitchFamily="2" charset="2"/>
              <a:buChar char=""/>
            </a:pPr>
            <a:r>
              <a:rPr lang="en-US" altLang="en-US" sz="2400" b="0">
                <a:cs typeface="Times New Roman" panose="02020603050405020304" pitchFamily="18" charset="0"/>
              </a:rPr>
              <a:t>There may be bottlenecks in tendering process trying to stall the process , seeking court stays and restraints on actions of the dept.</a:t>
            </a:r>
          </a:p>
          <a:p>
            <a:pPr algn="just" eaLnBrk="1" hangingPunct="1">
              <a:lnSpc>
                <a:spcPct val="100000"/>
              </a:lnSpc>
              <a:spcBef>
                <a:spcPts val="400"/>
              </a:spcBef>
              <a:spcAft>
                <a:spcPct val="0"/>
              </a:spcAft>
              <a:buSzPct val="65000"/>
              <a:buFont typeface="Wingdings" panose="05000000000000000000" pitchFamily="2" charset="2"/>
              <a:buChar char=""/>
            </a:pPr>
            <a:r>
              <a:rPr lang="en-US" altLang="en-US" sz="2400" b="0">
                <a:cs typeface="Times New Roman" panose="02020603050405020304" pitchFamily="18" charset="0"/>
              </a:rPr>
              <a:t>Fairness , transparency , accountability are need of the hour as a matter of policy and internal regulations  </a:t>
            </a:r>
            <a:endParaRPr lang="en-US" altLang="en-US" sz="1800" b="0">
              <a:latin typeface="Franklin Gothic Book" panose="020B0503020102020204" pitchFamily="34" charset="0"/>
              <a:cs typeface="Times New Roman" panose="02020603050405020304" pitchFamily="18" charset="0"/>
            </a:endParaRPr>
          </a:p>
          <a:p>
            <a:pPr algn="ctr" eaLnBrk="1" hangingPunct="1">
              <a:lnSpc>
                <a:spcPct val="80000"/>
              </a:lnSpc>
              <a:spcBef>
                <a:spcPts val="325"/>
              </a:spcBef>
              <a:spcAft>
                <a:spcPct val="0"/>
              </a:spcAft>
              <a:buSzPct val="65000"/>
              <a:buFont typeface="Times New Roman" panose="02020603050405020304" pitchFamily="18" charset="0"/>
              <a:buNone/>
            </a:pPr>
            <a:endParaRPr lang="en-US" altLang="en-US" sz="1300" b="0">
              <a:latin typeface="Franklin Gothic Book" panose="020B0503020102020204" pitchFamily="34" charset="0"/>
              <a:cs typeface="Times New Roman" panose="02020603050405020304" pitchFamily="18" charset="0"/>
            </a:endParaRPr>
          </a:p>
          <a:p>
            <a:pPr algn="ctr" eaLnBrk="1" hangingPunct="1">
              <a:lnSpc>
                <a:spcPct val="80000"/>
              </a:lnSpc>
              <a:spcBef>
                <a:spcPts val="275"/>
              </a:spcBef>
              <a:spcAft>
                <a:spcPct val="0"/>
              </a:spcAft>
              <a:buSzPct val="65000"/>
              <a:buFont typeface="Times New Roman" panose="02020603050405020304" pitchFamily="18" charset="0"/>
              <a:buNone/>
            </a:pPr>
            <a:r>
              <a:rPr lang="en-US" altLang="en-US" sz="1100" b="0">
                <a:latin typeface="Franklin Gothic Book" panose="020B0503020102020204" pitchFamily="34" charset="0"/>
                <a:cs typeface="Times New Roman" panose="02020603050405020304" pitchFamily="18" charset="0"/>
              </a:rPr>
              <a:t>          </a:t>
            </a:r>
          </a:p>
          <a:p>
            <a:pPr algn="ctr" eaLnBrk="1" hangingPunct="1">
              <a:lnSpc>
                <a:spcPct val="80000"/>
              </a:lnSpc>
              <a:spcBef>
                <a:spcPts val="275"/>
              </a:spcBef>
              <a:spcAft>
                <a:spcPct val="0"/>
              </a:spcAft>
              <a:buSzPct val="65000"/>
              <a:buFont typeface="Times New Roman" panose="02020603050405020304" pitchFamily="18" charset="0"/>
              <a:buNone/>
            </a:pPr>
            <a:endParaRPr lang="en-US" altLang="en-US" sz="1100" b="0">
              <a:latin typeface="Franklin Gothic Book" panose="020B050302010202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4">
            <a:extLst>
              <a:ext uri="{FF2B5EF4-FFF2-40B4-BE49-F238E27FC236}">
                <a16:creationId xmlns:a16="http://schemas.microsoft.com/office/drawing/2014/main" id="{BBEFA119-9C3D-B452-4FF6-A2D913A451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609600"/>
            <a:ext cx="7772400" cy="586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595313" indent="-595313">
              <a:lnSpc>
                <a:spcPct val="95000"/>
              </a:lnSpc>
              <a:spcAft>
                <a:spcPts val="1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595313" algn="l"/>
                <a:tab pos="1052513" algn="l"/>
                <a:tab pos="1509713" algn="l"/>
                <a:tab pos="1966913" algn="l"/>
                <a:tab pos="2424113" algn="l"/>
                <a:tab pos="2881313" algn="l"/>
                <a:tab pos="3338513" algn="l"/>
                <a:tab pos="3795713" algn="l"/>
                <a:tab pos="4252913" algn="l"/>
                <a:tab pos="4710113" algn="l"/>
                <a:tab pos="5167313" algn="l"/>
                <a:tab pos="5624513" algn="l"/>
                <a:tab pos="6081713" algn="l"/>
                <a:tab pos="6538913" algn="l"/>
                <a:tab pos="6996113" algn="l"/>
                <a:tab pos="7453313" algn="l"/>
                <a:tab pos="7910513" algn="l"/>
                <a:tab pos="8367713" algn="l"/>
                <a:tab pos="8824913" algn="l"/>
                <a:tab pos="9282113" algn="l"/>
                <a:tab pos="9739313" algn="l"/>
              </a:tabLst>
              <a:defRPr sz="2900">
                <a:solidFill>
                  <a:srgbClr val="000000"/>
                </a:solidFill>
                <a:latin typeface="Times New Roman" panose="02020603050405020304" pitchFamily="18" charset="0"/>
                <a:cs typeface="Arial Unicode MS" charset="0"/>
              </a:defRPr>
            </a:lvl1pPr>
            <a:lvl2pPr>
              <a:lnSpc>
                <a:spcPct val="95000"/>
              </a:lnSpc>
              <a:spcAft>
                <a:spcPts val="10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595313" algn="l"/>
                <a:tab pos="1052513" algn="l"/>
                <a:tab pos="1509713" algn="l"/>
                <a:tab pos="1966913" algn="l"/>
                <a:tab pos="2424113" algn="l"/>
                <a:tab pos="2881313" algn="l"/>
                <a:tab pos="3338513" algn="l"/>
                <a:tab pos="3795713" algn="l"/>
                <a:tab pos="4252913" algn="l"/>
                <a:tab pos="4710113" algn="l"/>
                <a:tab pos="5167313" algn="l"/>
                <a:tab pos="5624513" algn="l"/>
                <a:tab pos="6081713" algn="l"/>
                <a:tab pos="6538913" algn="l"/>
                <a:tab pos="6996113" algn="l"/>
                <a:tab pos="7453313" algn="l"/>
                <a:tab pos="7910513" algn="l"/>
                <a:tab pos="8367713" algn="l"/>
                <a:tab pos="8824913" algn="l"/>
                <a:tab pos="9282113" algn="l"/>
                <a:tab pos="9739313" algn="l"/>
              </a:tabLst>
              <a:defRPr sz="2500">
                <a:solidFill>
                  <a:srgbClr val="000000"/>
                </a:solidFill>
                <a:latin typeface="Times New Roman" panose="02020603050405020304" pitchFamily="18" charset="0"/>
                <a:cs typeface="Arial Unicode MS" charset="0"/>
              </a:defRPr>
            </a:lvl2pPr>
            <a:lvl3pPr>
              <a:lnSpc>
                <a:spcPct val="95000"/>
              </a:lnSpc>
              <a:spcAft>
                <a:spcPts val="7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595313" algn="l"/>
                <a:tab pos="1052513" algn="l"/>
                <a:tab pos="1509713" algn="l"/>
                <a:tab pos="1966913" algn="l"/>
                <a:tab pos="2424113" algn="l"/>
                <a:tab pos="2881313" algn="l"/>
                <a:tab pos="3338513" algn="l"/>
                <a:tab pos="3795713" algn="l"/>
                <a:tab pos="4252913" algn="l"/>
                <a:tab pos="4710113" algn="l"/>
                <a:tab pos="5167313" algn="l"/>
                <a:tab pos="5624513" algn="l"/>
                <a:tab pos="6081713" algn="l"/>
                <a:tab pos="6538913" algn="l"/>
                <a:tab pos="6996113" algn="l"/>
                <a:tab pos="7453313" algn="l"/>
                <a:tab pos="7910513" algn="l"/>
                <a:tab pos="8367713" algn="l"/>
                <a:tab pos="8824913" algn="l"/>
                <a:tab pos="9282113" algn="l"/>
                <a:tab pos="9739313" algn="l"/>
              </a:tabLst>
              <a:defRPr sz="2200">
                <a:solidFill>
                  <a:srgbClr val="000000"/>
                </a:solidFill>
                <a:latin typeface="Times New Roman" panose="02020603050405020304" pitchFamily="18" charset="0"/>
                <a:cs typeface="Arial Unicode MS" charset="0"/>
              </a:defRPr>
            </a:lvl3pPr>
            <a:lvl4pPr>
              <a:lnSpc>
                <a:spcPct val="95000"/>
              </a:lnSpc>
              <a:spcAft>
                <a:spcPts val="5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595313" algn="l"/>
                <a:tab pos="1052513" algn="l"/>
                <a:tab pos="1509713" algn="l"/>
                <a:tab pos="1966913" algn="l"/>
                <a:tab pos="2424113" algn="l"/>
                <a:tab pos="2881313" algn="l"/>
                <a:tab pos="3338513" algn="l"/>
                <a:tab pos="3795713" algn="l"/>
                <a:tab pos="4252913" algn="l"/>
                <a:tab pos="4710113" algn="l"/>
                <a:tab pos="5167313" algn="l"/>
                <a:tab pos="5624513" algn="l"/>
                <a:tab pos="6081713" algn="l"/>
                <a:tab pos="6538913" algn="l"/>
                <a:tab pos="6996113" algn="l"/>
                <a:tab pos="7453313" algn="l"/>
                <a:tab pos="7910513" algn="l"/>
                <a:tab pos="8367713" algn="l"/>
                <a:tab pos="8824913" algn="l"/>
                <a:tab pos="9282113" algn="l"/>
                <a:tab pos="973931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cs typeface="Arial Unicode MS" charset="0"/>
              </a:defRPr>
            </a:lvl4pPr>
            <a:lvl5pPr>
              <a:lnSpc>
                <a:spcPct val="95000"/>
              </a:lnSpc>
              <a:spcAft>
                <a:spcPts val="26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595313" algn="l"/>
                <a:tab pos="1052513" algn="l"/>
                <a:tab pos="1509713" algn="l"/>
                <a:tab pos="1966913" algn="l"/>
                <a:tab pos="2424113" algn="l"/>
                <a:tab pos="2881313" algn="l"/>
                <a:tab pos="3338513" algn="l"/>
                <a:tab pos="3795713" algn="l"/>
                <a:tab pos="4252913" algn="l"/>
                <a:tab pos="4710113" algn="l"/>
                <a:tab pos="5167313" algn="l"/>
                <a:tab pos="5624513" algn="l"/>
                <a:tab pos="6081713" algn="l"/>
                <a:tab pos="6538913" algn="l"/>
                <a:tab pos="6996113" algn="l"/>
                <a:tab pos="7453313" algn="l"/>
                <a:tab pos="7910513" algn="l"/>
                <a:tab pos="8367713" algn="l"/>
                <a:tab pos="8824913" algn="l"/>
                <a:tab pos="9282113" algn="l"/>
                <a:tab pos="973931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cs typeface="Arial Unicode MS" charset="0"/>
              </a:defRPr>
            </a:lvl5pPr>
            <a:lvl6pPr marL="25146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ts val="26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595313" algn="l"/>
                <a:tab pos="1052513" algn="l"/>
                <a:tab pos="1509713" algn="l"/>
                <a:tab pos="1966913" algn="l"/>
                <a:tab pos="2424113" algn="l"/>
                <a:tab pos="2881313" algn="l"/>
                <a:tab pos="3338513" algn="l"/>
                <a:tab pos="3795713" algn="l"/>
                <a:tab pos="4252913" algn="l"/>
                <a:tab pos="4710113" algn="l"/>
                <a:tab pos="5167313" algn="l"/>
                <a:tab pos="5624513" algn="l"/>
                <a:tab pos="6081713" algn="l"/>
                <a:tab pos="6538913" algn="l"/>
                <a:tab pos="6996113" algn="l"/>
                <a:tab pos="7453313" algn="l"/>
                <a:tab pos="7910513" algn="l"/>
                <a:tab pos="8367713" algn="l"/>
                <a:tab pos="8824913" algn="l"/>
                <a:tab pos="9282113" algn="l"/>
                <a:tab pos="973931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cs typeface="Arial Unicode MS" charset="0"/>
              </a:defRPr>
            </a:lvl6pPr>
            <a:lvl7pPr marL="29718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ts val="26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595313" algn="l"/>
                <a:tab pos="1052513" algn="l"/>
                <a:tab pos="1509713" algn="l"/>
                <a:tab pos="1966913" algn="l"/>
                <a:tab pos="2424113" algn="l"/>
                <a:tab pos="2881313" algn="l"/>
                <a:tab pos="3338513" algn="l"/>
                <a:tab pos="3795713" algn="l"/>
                <a:tab pos="4252913" algn="l"/>
                <a:tab pos="4710113" algn="l"/>
                <a:tab pos="5167313" algn="l"/>
                <a:tab pos="5624513" algn="l"/>
                <a:tab pos="6081713" algn="l"/>
                <a:tab pos="6538913" algn="l"/>
                <a:tab pos="6996113" algn="l"/>
                <a:tab pos="7453313" algn="l"/>
                <a:tab pos="7910513" algn="l"/>
                <a:tab pos="8367713" algn="l"/>
                <a:tab pos="8824913" algn="l"/>
                <a:tab pos="9282113" algn="l"/>
                <a:tab pos="973931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cs typeface="Arial Unicode MS" charset="0"/>
              </a:defRPr>
            </a:lvl7pPr>
            <a:lvl8pPr marL="34290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ts val="26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595313" algn="l"/>
                <a:tab pos="1052513" algn="l"/>
                <a:tab pos="1509713" algn="l"/>
                <a:tab pos="1966913" algn="l"/>
                <a:tab pos="2424113" algn="l"/>
                <a:tab pos="2881313" algn="l"/>
                <a:tab pos="3338513" algn="l"/>
                <a:tab pos="3795713" algn="l"/>
                <a:tab pos="4252913" algn="l"/>
                <a:tab pos="4710113" algn="l"/>
                <a:tab pos="5167313" algn="l"/>
                <a:tab pos="5624513" algn="l"/>
                <a:tab pos="6081713" algn="l"/>
                <a:tab pos="6538913" algn="l"/>
                <a:tab pos="6996113" algn="l"/>
                <a:tab pos="7453313" algn="l"/>
                <a:tab pos="7910513" algn="l"/>
                <a:tab pos="8367713" algn="l"/>
                <a:tab pos="8824913" algn="l"/>
                <a:tab pos="9282113" algn="l"/>
                <a:tab pos="973931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cs typeface="Arial Unicode MS" charset="0"/>
              </a:defRPr>
            </a:lvl8pPr>
            <a:lvl9pPr marL="38862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ts val="26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595313" algn="l"/>
                <a:tab pos="1052513" algn="l"/>
                <a:tab pos="1509713" algn="l"/>
                <a:tab pos="1966913" algn="l"/>
                <a:tab pos="2424113" algn="l"/>
                <a:tab pos="2881313" algn="l"/>
                <a:tab pos="3338513" algn="l"/>
                <a:tab pos="3795713" algn="l"/>
                <a:tab pos="4252913" algn="l"/>
                <a:tab pos="4710113" algn="l"/>
                <a:tab pos="5167313" algn="l"/>
                <a:tab pos="5624513" algn="l"/>
                <a:tab pos="6081713" algn="l"/>
                <a:tab pos="6538913" algn="l"/>
                <a:tab pos="6996113" algn="l"/>
                <a:tab pos="7453313" algn="l"/>
                <a:tab pos="7910513" algn="l"/>
                <a:tab pos="8367713" algn="l"/>
                <a:tab pos="8824913" algn="l"/>
                <a:tab pos="9282113" algn="l"/>
                <a:tab pos="973931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cs typeface="Arial Unicode MS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ts val="400"/>
              </a:spcBef>
              <a:spcAft>
                <a:spcPct val="0"/>
              </a:spcAft>
              <a:buSzPct val="65000"/>
              <a:buFont typeface="Times New Roman" panose="02020603050405020304" pitchFamily="18" charset="0"/>
              <a:buNone/>
            </a:pPr>
            <a:r>
              <a:rPr lang="en-US" altLang="en-US" sz="3200" b="0" dirty="0">
                <a:solidFill>
                  <a:srgbClr val="C00000"/>
                </a:solidFill>
                <a:cs typeface="Times New Roman" panose="02020603050405020304" pitchFamily="18" charset="0"/>
              </a:rPr>
              <a:t>Case Law on Revocation of Offer</a:t>
            </a:r>
            <a:endParaRPr lang="en-US" altLang="en-US" sz="2400" b="0" dirty="0">
              <a:solidFill>
                <a:srgbClr val="C00000"/>
              </a:solidFill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100000"/>
              </a:lnSpc>
              <a:spcBef>
                <a:spcPts val="400"/>
              </a:spcBef>
              <a:spcAft>
                <a:spcPct val="0"/>
              </a:spcAft>
              <a:buSzPct val="65000"/>
              <a:buFont typeface="Wingdings" panose="05000000000000000000" pitchFamily="2" charset="2"/>
              <a:buChar char=""/>
            </a:pPr>
            <a:endParaRPr lang="en-US" altLang="en-US" sz="2400" b="0" dirty="0"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100000"/>
              </a:lnSpc>
              <a:spcBef>
                <a:spcPts val="400"/>
              </a:spcBef>
              <a:spcAft>
                <a:spcPct val="0"/>
              </a:spcAft>
              <a:buSzPct val="65000"/>
              <a:buFont typeface="Wingdings" panose="05000000000000000000" pitchFamily="2" charset="2"/>
              <a:buChar char=""/>
            </a:pPr>
            <a:r>
              <a:rPr lang="en-US" altLang="en-US" sz="2400" b="0" dirty="0">
                <a:cs typeface="Times New Roman" panose="02020603050405020304" pitchFamily="18" charset="0"/>
              </a:rPr>
              <a:t>Sec-5&amp;6 of the Contract Act stipulates that revocation of proposal can be made before acceptance of proposal.</a:t>
            </a:r>
          </a:p>
          <a:p>
            <a:pPr algn="just" eaLnBrk="1" hangingPunct="1">
              <a:lnSpc>
                <a:spcPct val="100000"/>
              </a:lnSpc>
              <a:spcBef>
                <a:spcPts val="400"/>
              </a:spcBef>
              <a:spcAft>
                <a:spcPct val="0"/>
              </a:spcAft>
              <a:buSzPct val="65000"/>
              <a:buFont typeface="Wingdings" panose="05000000000000000000" pitchFamily="2" charset="2"/>
              <a:buChar char=""/>
            </a:pPr>
            <a:r>
              <a:rPr lang="en-US" altLang="en-US" sz="2400" b="0" dirty="0">
                <a:cs typeface="Times New Roman" panose="02020603050405020304" pitchFamily="18" charset="0"/>
              </a:rPr>
              <a:t>Invariably in tenders withdrawal of bids is not permissible and in such a case EMD is forfeited</a:t>
            </a:r>
          </a:p>
          <a:p>
            <a:pPr algn="just" eaLnBrk="1" hangingPunct="1">
              <a:lnSpc>
                <a:spcPct val="100000"/>
              </a:lnSpc>
              <a:spcBef>
                <a:spcPts val="400"/>
              </a:spcBef>
              <a:spcAft>
                <a:spcPct val="0"/>
              </a:spcAft>
              <a:buSzPct val="65000"/>
              <a:buFont typeface="Wingdings" panose="05000000000000000000" pitchFamily="2" charset="2"/>
              <a:buChar char=""/>
            </a:pPr>
            <a:r>
              <a:rPr lang="en-US" altLang="en-US" sz="2400" b="0" dirty="0">
                <a:cs typeface="Times New Roman" panose="02020603050405020304" pitchFamily="18" charset="0"/>
              </a:rPr>
              <a:t>Now a question arises when the bidders have a statutory right to withdraw, can the EMD forfeiture on bid revocation infringe this statutory right</a:t>
            </a:r>
          </a:p>
          <a:p>
            <a:pPr algn="just" eaLnBrk="1" hangingPunct="1">
              <a:lnSpc>
                <a:spcPct val="100000"/>
              </a:lnSpc>
              <a:spcBef>
                <a:spcPts val="400"/>
              </a:spcBef>
              <a:spcAft>
                <a:spcPct val="0"/>
              </a:spcAft>
              <a:buSzPct val="65000"/>
              <a:buFont typeface="Wingdings" panose="05000000000000000000" pitchFamily="2" charset="2"/>
              <a:buChar char=""/>
            </a:pPr>
            <a:r>
              <a:rPr lang="en-US" altLang="en-US" sz="2400" b="0" dirty="0">
                <a:cs typeface="Times New Roman" panose="02020603050405020304" pitchFamily="18" charset="0"/>
              </a:rPr>
              <a:t>Law is well settled : Case Law : AIR 2011 SC</a:t>
            </a:r>
          </a:p>
          <a:p>
            <a:pPr algn="just" eaLnBrk="1" hangingPunct="1">
              <a:lnSpc>
                <a:spcPct val="100000"/>
              </a:lnSpc>
              <a:spcBef>
                <a:spcPts val="400"/>
              </a:spcBef>
              <a:spcAft>
                <a:spcPct val="0"/>
              </a:spcAft>
              <a:buSzPct val="65000"/>
              <a:buFont typeface="Wingdings" panose="05000000000000000000" pitchFamily="2" charset="2"/>
              <a:buChar char=""/>
            </a:pPr>
            <a:r>
              <a:rPr lang="en-US" altLang="en-US" sz="2400" b="0" dirty="0">
                <a:cs typeface="Times New Roman" panose="02020603050405020304" pitchFamily="18" charset="0"/>
              </a:rPr>
              <a:t> State of Haryana &amp; </a:t>
            </a:r>
            <a:r>
              <a:rPr lang="en-US" altLang="en-US" sz="2400" b="0" dirty="0" err="1">
                <a:cs typeface="Times New Roman" panose="02020603050405020304" pitchFamily="18" charset="0"/>
              </a:rPr>
              <a:t>Ors</a:t>
            </a:r>
            <a:r>
              <a:rPr lang="en-US" altLang="en-US" sz="2400" b="0" dirty="0">
                <a:cs typeface="Times New Roman" panose="02020603050405020304" pitchFamily="18" charset="0"/>
              </a:rPr>
              <a:t>. Vs Malik Traders </a:t>
            </a:r>
          </a:p>
          <a:p>
            <a:pPr algn="just" eaLnBrk="1" hangingPunct="1">
              <a:lnSpc>
                <a:spcPct val="100000"/>
              </a:lnSpc>
              <a:spcBef>
                <a:spcPts val="400"/>
              </a:spcBef>
              <a:spcAft>
                <a:spcPct val="0"/>
              </a:spcAft>
              <a:buSzPct val="65000"/>
              <a:buFont typeface="Wingdings" panose="05000000000000000000" pitchFamily="2" charset="2"/>
              <a:buChar char=""/>
            </a:pPr>
            <a:r>
              <a:rPr lang="en-US" altLang="en-US" sz="2400" b="0" dirty="0">
                <a:cs typeface="Times New Roman" panose="02020603050405020304" pitchFamily="18" charset="0"/>
              </a:rPr>
              <a:t>It is ruled that these are two separate issues and an implied contract for bidding  exists on EMD forfeiture</a:t>
            </a:r>
          </a:p>
          <a:p>
            <a:pPr algn="just" eaLnBrk="1" hangingPunct="1">
              <a:lnSpc>
                <a:spcPct val="100000"/>
              </a:lnSpc>
              <a:spcBef>
                <a:spcPts val="400"/>
              </a:spcBef>
              <a:spcAft>
                <a:spcPct val="0"/>
              </a:spcAft>
              <a:buSzPct val="65000"/>
              <a:buFont typeface="Wingdings" panose="05000000000000000000" pitchFamily="2" charset="2"/>
              <a:buChar char=""/>
            </a:pPr>
            <a:endParaRPr lang="en-US" altLang="en-US" sz="1800" b="0" dirty="0">
              <a:latin typeface="Franklin Gothic Book" panose="020B0503020102020204" pitchFamily="34" charset="0"/>
              <a:cs typeface="Times New Roman" panose="02020603050405020304" pitchFamily="18" charset="0"/>
            </a:endParaRPr>
          </a:p>
          <a:p>
            <a:pPr algn="ctr" eaLnBrk="1" hangingPunct="1">
              <a:lnSpc>
                <a:spcPct val="80000"/>
              </a:lnSpc>
              <a:spcBef>
                <a:spcPts val="325"/>
              </a:spcBef>
              <a:spcAft>
                <a:spcPct val="0"/>
              </a:spcAft>
              <a:buSzPct val="65000"/>
              <a:buFont typeface="Times New Roman" panose="02020603050405020304" pitchFamily="18" charset="0"/>
              <a:buNone/>
            </a:pPr>
            <a:endParaRPr lang="en-US" altLang="en-US" sz="1300" b="0" dirty="0">
              <a:latin typeface="Franklin Gothic Book" panose="020B0503020102020204" pitchFamily="34" charset="0"/>
              <a:cs typeface="Times New Roman" panose="02020603050405020304" pitchFamily="18" charset="0"/>
            </a:endParaRPr>
          </a:p>
          <a:p>
            <a:pPr algn="ctr" eaLnBrk="1" hangingPunct="1">
              <a:lnSpc>
                <a:spcPct val="80000"/>
              </a:lnSpc>
              <a:spcBef>
                <a:spcPts val="275"/>
              </a:spcBef>
              <a:spcAft>
                <a:spcPct val="0"/>
              </a:spcAft>
              <a:buSzPct val="65000"/>
              <a:buFont typeface="Times New Roman" panose="02020603050405020304" pitchFamily="18" charset="0"/>
              <a:buNone/>
            </a:pPr>
            <a:r>
              <a:rPr lang="en-US" altLang="en-US" sz="1100" b="0" dirty="0">
                <a:latin typeface="Franklin Gothic Book" panose="020B0503020102020204" pitchFamily="34" charset="0"/>
                <a:cs typeface="Times New Roman" panose="02020603050405020304" pitchFamily="18" charset="0"/>
              </a:rPr>
              <a:t>          </a:t>
            </a:r>
          </a:p>
          <a:p>
            <a:pPr algn="ctr" eaLnBrk="1" hangingPunct="1">
              <a:lnSpc>
                <a:spcPct val="80000"/>
              </a:lnSpc>
              <a:spcBef>
                <a:spcPts val="275"/>
              </a:spcBef>
              <a:spcAft>
                <a:spcPct val="0"/>
              </a:spcAft>
              <a:buSzPct val="65000"/>
              <a:buFont typeface="Times New Roman" panose="02020603050405020304" pitchFamily="18" charset="0"/>
              <a:buNone/>
            </a:pPr>
            <a:endParaRPr lang="en-US" altLang="en-US" sz="1100" b="0" dirty="0">
              <a:latin typeface="Franklin Gothic Book" panose="020B050302010202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4">
            <a:extLst>
              <a:ext uri="{FF2B5EF4-FFF2-40B4-BE49-F238E27FC236}">
                <a16:creationId xmlns:a16="http://schemas.microsoft.com/office/drawing/2014/main" id="{21F1DFCA-ED6C-8FD6-5552-586B9A4176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609600"/>
            <a:ext cx="7772400" cy="586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595313" indent="-595313">
              <a:lnSpc>
                <a:spcPct val="95000"/>
              </a:lnSpc>
              <a:spcAft>
                <a:spcPts val="1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595313" algn="l"/>
                <a:tab pos="1052513" algn="l"/>
                <a:tab pos="1509713" algn="l"/>
                <a:tab pos="1966913" algn="l"/>
                <a:tab pos="2424113" algn="l"/>
                <a:tab pos="2881313" algn="l"/>
                <a:tab pos="3338513" algn="l"/>
                <a:tab pos="3795713" algn="l"/>
                <a:tab pos="4252913" algn="l"/>
                <a:tab pos="4710113" algn="l"/>
                <a:tab pos="5167313" algn="l"/>
                <a:tab pos="5624513" algn="l"/>
                <a:tab pos="6081713" algn="l"/>
                <a:tab pos="6538913" algn="l"/>
                <a:tab pos="6996113" algn="l"/>
                <a:tab pos="7453313" algn="l"/>
                <a:tab pos="7910513" algn="l"/>
                <a:tab pos="8367713" algn="l"/>
                <a:tab pos="8824913" algn="l"/>
                <a:tab pos="9282113" algn="l"/>
                <a:tab pos="9739313" algn="l"/>
              </a:tabLst>
              <a:defRPr sz="2900">
                <a:solidFill>
                  <a:srgbClr val="000000"/>
                </a:solidFill>
                <a:latin typeface="Times New Roman" panose="02020603050405020304" pitchFamily="18" charset="0"/>
                <a:cs typeface="Arial Unicode MS" charset="0"/>
              </a:defRPr>
            </a:lvl1pPr>
            <a:lvl2pPr>
              <a:lnSpc>
                <a:spcPct val="95000"/>
              </a:lnSpc>
              <a:spcAft>
                <a:spcPts val="10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595313" algn="l"/>
                <a:tab pos="1052513" algn="l"/>
                <a:tab pos="1509713" algn="l"/>
                <a:tab pos="1966913" algn="l"/>
                <a:tab pos="2424113" algn="l"/>
                <a:tab pos="2881313" algn="l"/>
                <a:tab pos="3338513" algn="l"/>
                <a:tab pos="3795713" algn="l"/>
                <a:tab pos="4252913" algn="l"/>
                <a:tab pos="4710113" algn="l"/>
                <a:tab pos="5167313" algn="l"/>
                <a:tab pos="5624513" algn="l"/>
                <a:tab pos="6081713" algn="l"/>
                <a:tab pos="6538913" algn="l"/>
                <a:tab pos="6996113" algn="l"/>
                <a:tab pos="7453313" algn="l"/>
                <a:tab pos="7910513" algn="l"/>
                <a:tab pos="8367713" algn="l"/>
                <a:tab pos="8824913" algn="l"/>
                <a:tab pos="9282113" algn="l"/>
                <a:tab pos="9739313" algn="l"/>
              </a:tabLst>
              <a:defRPr sz="2500">
                <a:solidFill>
                  <a:srgbClr val="000000"/>
                </a:solidFill>
                <a:latin typeface="Times New Roman" panose="02020603050405020304" pitchFamily="18" charset="0"/>
                <a:cs typeface="Arial Unicode MS" charset="0"/>
              </a:defRPr>
            </a:lvl2pPr>
            <a:lvl3pPr>
              <a:lnSpc>
                <a:spcPct val="95000"/>
              </a:lnSpc>
              <a:spcAft>
                <a:spcPts val="7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595313" algn="l"/>
                <a:tab pos="1052513" algn="l"/>
                <a:tab pos="1509713" algn="l"/>
                <a:tab pos="1966913" algn="l"/>
                <a:tab pos="2424113" algn="l"/>
                <a:tab pos="2881313" algn="l"/>
                <a:tab pos="3338513" algn="l"/>
                <a:tab pos="3795713" algn="l"/>
                <a:tab pos="4252913" algn="l"/>
                <a:tab pos="4710113" algn="l"/>
                <a:tab pos="5167313" algn="l"/>
                <a:tab pos="5624513" algn="l"/>
                <a:tab pos="6081713" algn="l"/>
                <a:tab pos="6538913" algn="l"/>
                <a:tab pos="6996113" algn="l"/>
                <a:tab pos="7453313" algn="l"/>
                <a:tab pos="7910513" algn="l"/>
                <a:tab pos="8367713" algn="l"/>
                <a:tab pos="8824913" algn="l"/>
                <a:tab pos="9282113" algn="l"/>
                <a:tab pos="9739313" algn="l"/>
              </a:tabLst>
              <a:defRPr sz="2200">
                <a:solidFill>
                  <a:srgbClr val="000000"/>
                </a:solidFill>
                <a:latin typeface="Times New Roman" panose="02020603050405020304" pitchFamily="18" charset="0"/>
                <a:cs typeface="Arial Unicode MS" charset="0"/>
              </a:defRPr>
            </a:lvl3pPr>
            <a:lvl4pPr>
              <a:lnSpc>
                <a:spcPct val="95000"/>
              </a:lnSpc>
              <a:spcAft>
                <a:spcPts val="5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595313" algn="l"/>
                <a:tab pos="1052513" algn="l"/>
                <a:tab pos="1509713" algn="l"/>
                <a:tab pos="1966913" algn="l"/>
                <a:tab pos="2424113" algn="l"/>
                <a:tab pos="2881313" algn="l"/>
                <a:tab pos="3338513" algn="l"/>
                <a:tab pos="3795713" algn="l"/>
                <a:tab pos="4252913" algn="l"/>
                <a:tab pos="4710113" algn="l"/>
                <a:tab pos="5167313" algn="l"/>
                <a:tab pos="5624513" algn="l"/>
                <a:tab pos="6081713" algn="l"/>
                <a:tab pos="6538913" algn="l"/>
                <a:tab pos="6996113" algn="l"/>
                <a:tab pos="7453313" algn="l"/>
                <a:tab pos="7910513" algn="l"/>
                <a:tab pos="8367713" algn="l"/>
                <a:tab pos="8824913" algn="l"/>
                <a:tab pos="9282113" algn="l"/>
                <a:tab pos="973931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cs typeface="Arial Unicode MS" charset="0"/>
              </a:defRPr>
            </a:lvl4pPr>
            <a:lvl5pPr>
              <a:lnSpc>
                <a:spcPct val="95000"/>
              </a:lnSpc>
              <a:spcAft>
                <a:spcPts val="26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595313" algn="l"/>
                <a:tab pos="1052513" algn="l"/>
                <a:tab pos="1509713" algn="l"/>
                <a:tab pos="1966913" algn="l"/>
                <a:tab pos="2424113" algn="l"/>
                <a:tab pos="2881313" algn="l"/>
                <a:tab pos="3338513" algn="l"/>
                <a:tab pos="3795713" algn="l"/>
                <a:tab pos="4252913" algn="l"/>
                <a:tab pos="4710113" algn="l"/>
                <a:tab pos="5167313" algn="l"/>
                <a:tab pos="5624513" algn="l"/>
                <a:tab pos="6081713" algn="l"/>
                <a:tab pos="6538913" algn="l"/>
                <a:tab pos="6996113" algn="l"/>
                <a:tab pos="7453313" algn="l"/>
                <a:tab pos="7910513" algn="l"/>
                <a:tab pos="8367713" algn="l"/>
                <a:tab pos="8824913" algn="l"/>
                <a:tab pos="9282113" algn="l"/>
                <a:tab pos="973931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cs typeface="Arial Unicode MS" charset="0"/>
              </a:defRPr>
            </a:lvl5pPr>
            <a:lvl6pPr marL="25146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ts val="26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595313" algn="l"/>
                <a:tab pos="1052513" algn="l"/>
                <a:tab pos="1509713" algn="l"/>
                <a:tab pos="1966913" algn="l"/>
                <a:tab pos="2424113" algn="l"/>
                <a:tab pos="2881313" algn="l"/>
                <a:tab pos="3338513" algn="l"/>
                <a:tab pos="3795713" algn="l"/>
                <a:tab pos="4252913" algn="l"/>
                <a:tab pos="4710113" algn="l"/>
                <a:tab pos="5167313" algn="l"/>
                <a:tab pos="5624513" algn="l"/>
                <a:tab pos="6081713" algn="l"/>
                <a:tab pos="6538913" algn="l"/>
                <a:tab pos="6996113" algn="l"/>
                <a:tab pos="7453313" algn="l"/>
                <a:tab pos="7910513" algn="l"/>
                <a:tab pos="8367713" algn="l"/>
                <a:tab pos="8824913" algn="l"/>
                <a:tab pos="9282113" algn="l"/>
                <a:tab pos="973931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cs typeface="Arial Unicode MS" charset="0"/>
              </a:defRPr>
            </a:lvl6pPr>
            <a:lvl7pPr marL="29718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ts val="26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595313" algn="l"/>
                <a:tab pos="1052513" algn="l"/>
                <a:tab pos="1509713" algn="l"/>
                <a:tab pos="1966913" algn="l"/>
                <a:tab pos="2424113" algn="l"/>
                <a:tab pos="2881313" algn="l"/>
                <a:tab pos="3338513" algn="l"/>
                <a:tab pos="3795713" algn="l"/>
                <a:tab pos="4252913" algn="l"/>
                <a:tab pos="4710113" algn="l"/>
                <a:tab pos="5167313" algn="l"/>
                <a:tab pos="5624513" algn="l"/>
                <a:tab pos="6081713" algn="l"/>
                <a:tab pos="6538913" algn="l"/>
                <a:tab pos="6996113" algn="l"/>
                <a:tab pos="7453313" algn="l"/>
                <a:tab pos="7910513" algn="l"/>
                <a:tab pos="8367713" algn="l"/>
                <a:tab pos="8824913" algn="l"/>
                <a:tab pos="9282113" algn="l"/>
                <a:tab pos="973931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cs typeface="Arial Unicode MS" charset="0"/>
              </a:defRPr>
            </a:lvl7pPr>
            <a:lvl8pPr marL="34290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ts val="26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595313" algn="l"/>
                <a:tab pos="1052513" algn="l"/>
                <a:tab pos="1509713" algn="l"/>
                <a:tab pos="1966913" algn="l"/>
                <a:tab pos="2424113" algn="l"/>
                <a:tab pos="2881313" algn="l"/>
                <a:tab pos="3338513" algn="l"/>
                <a:tab pos="3795713" algn="l"/>
                <a:tab pos="4252913" algn="l"/>
                <a:tab pos="4710113" algn="l"/>
                <a:tab pos="5167313" algn="l"/>
                <a:tab pos="5624513" algn="l"/>
                <a:tab pos="6081713" algn="l"/>
                <a:tab pos="6538913" algn="l"/>
                <a:tab pos="6996113" algn="l"/>
                <a:tab pos="7453313" algn="l"/>
                <a:tab pos="7910513" algn="l"/>
                <a:tab pos="8367713" algn="l"/>
                <a:tab pos="8824913" algn="l"/>
                <a:tab pos="9282113" algn="l"/>
                <a:tab pos="973931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cs typeface="Arial Unicode MS" charset="0"/>
              </a:defRPr>
            </a:lvl8pPr>
            <a:lvl9pPr marL="38862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ts val="26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595313" algn="l"/>
                <a:tab pos="1052513" algn="l"/>
                <a:tab pos="1509713" algn="l"/>
                <a:tab pos="1966913" algn="l"/>
                <a:tab pos="2424113" algn="l"/>
                <a:tab pos="2881313" algn="l"/>
                <a:tab pos="3338513" algn="l"/>
                <a:tab pos="3795713" algn="l"/>
                <a:tab pos="4252913" algn="l"/>
                <a:tab pos="4710113" algn="l"/>
                <a:tab pos="5167313" algn="l"/>
                <a:tab pos="5624513" algn="l"/>
                <a:tab pos="6081713" algn="l"/>
                <a:tab pos="6538913" algn="l"/>
                <a:tab pos="6996113" algn="l"/>
                <a:tab pos="7453313" algn="l"/>
                <a:tab pos="7910513" algn="l"/>
                <a:tab pos="8367713" algn="l"/>
                <a:tab pos="8824913" algn="l"/>
                <a:tab pos="9282113" algn="l"/>
                <a:tab pos="973931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cs typeface="Arial Unicode MS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ts val="400"/>
              </a:spcBef>
              <a:spcAft>
                <a:spcPct val="0"/>
              </a:spcAft>
              <a:buSzPct val="65000"/>
              <a:buFont typeface="Times New Roman" panose="02020603050405020304" pitchFamily="18" charset="0"/>
              <a:buNone/>
            </a:pPr>
            <a:r>
              <a:rPr lang="en-US" altLang="en-US" sz="3200" b="0">
                <a:solidFill>
                  <a:srgbClr val="C00000"/>
                </a:solidFill>
                <a:cs typeface="Times New Roman" panose="02020603050405020304" pitchFamily="18" charset="0"/>
              </a:rPr>
              <a:t>Whether Time is Essence of the Contract</a:t>
            </a:r>
            <a:endParaRPr lang="en-US" altLang="en-US" sz="2400" b="0">
              <a:solidFill>
                <a:srgbClr val="C00000"/>
              </a:solidFill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100000"/>
              </a:lnSpc>
              <a:spcBef>
                <a:spcPts val="400"/>
              </a:spcBef>
              <a:spcAft>
                <a:spcPct val="0"/>
              </a:spcAft>
              <a:buSzPct val="65000"/>
              <a:buFont typeface="Wingdings" panose="05000000000000000000" pitchFamily="2" charset="2"/>
              <a:buChar char=""/>
            </a:pPr>
            <a:endParaRPr lang="en-US" altLang="en-US" sz="2400" b="0"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100000"/>
              </a:lnSpc>
              <a:spcBef>
                <a:spcPts val="400"/>
              </a:spcBef>
              <a:spcAft>
                <a:spcPct val="0"/>
              </a:spcAft>
              <a:buSzPct val="65000"/>
              <a:buFont typeface="Wingdings" panose="05000000000000000000" pitchFamily="2" charset="2"/>
              <a:buChar char=""/>
            </a:pPr>
            <a:r>
              <a:rPr lang="en-US" altLang="en-US" sz="2800" b="0">
                <a:cs typeface="Times New Roman" panose="02020603050405020304" pitchFamily="18" charset="0"/>
              </a:rPr>
              <a:t>Sec-55 of the Contract Act deals with eventualities on delayed performance where the Time is essence </a:t>
            </a:r>
          </a:p>
          <a:p>
            <a:pPr algn="just" eaLnBrk="1" hangingPunct="1">
              <a:lnSpc>
                <a:spcPct val="100000"/>
              </a:lnSpc>
              <a:spcBef>
                <a:spcPts val="400"/>
              </a:spcBef>
              <a:spcAft>
                <a:spcPct val="0"/>
              </a:spcAft>
              <a:buSzPct val="65000"/>
              <a:buFont typeface="Wingdings" panose="05000000000000000000" pitchFamily="2" charset="2"/>
              <a:buChar char=""/>
            </a:pPr>
            <a:r>
              <a:rPr lang="en-US" altLang="en-US" sz="2800" b="0">
                <a:cs typeface="Times New Roman" panose="02020603050405020304" pitchFamily="18" charset="0"/>
              </a:rPr>
              <a:t>Also the case in which Time is not the essence of the contract </a:t>
            </a:r>
          </a:p>
          <a:p>
            <a:pPr algn="just" eaLnBrk="1" hangingPunct="1">
              <a:lnSpc>
                <a:spcPct val="100000"/>
              </a:lnSpc>
              <a:spcBef>
                <a:spcPts val="400"/>
              </a:spcBef>
              <a:spcAft>
                <a:spcPct val="0"/>
              </a:spcAft>
              <a:buSzPct val="65000"/>
              <a:buFont typeface="Wingdings" panose="05000000000000000000" pitchFamily="2" charset="2"/>
              <a:buChar char=""/>
            </a:pPr>
            <a:r>
              <a:rPr lang="en-US" altLang="en-US" sz="2800" b="0">
                <a:cs typeface="Times New Roman" panose="02020603050405020304" pitchFamily="18" charset="0"/>
              </a:rPr>
              <a:t>Case Law : Hind Construction Contractors Vs State of Maharashtra ( AIR 1979 SC 720 )</a:t>
            </a:r>
          </a:p>
          <a:p>
            <a:pPr algn="just" eaLnBrk="1" hangingPunct="1">
              <a:lnSpc>
                <a:spcPct val="100000"/>
              </a:lnSpc>
              <a:spcBef>
                <a:spcPts val="400"/>
              </a:spcBef>
              <a:spcAft>
                <a:spcPct val="0"/>
              </a:spcAft>
              <a:buSzPct val="65000"/>
              <a:buFont typeface="Wingdings" panose="05000000000000000000" pitchFamily="2" charset="2"/>
              <a:buChar char=""/>
            </a:pPr>
            <a:r>
              <a:rPr lang="en-US" altLang="en-US" sz="2800" b="0">
                <a:cs typeface="Times New Roman" panose="02020603050405020304" pitchFamily="18" charset="0"/>
              </a:rPr>
              <a:t>Whether time is the essence of the contract or not depends upon the terms of the contract and understanding of the parties </a:t>
            </a:r>
          </a:p>
          <a:p>
            <a:pPr algn="ctr" eaLnBrk="1" hangingPunct="1">
              <a:lnSpc>
                <a:spcPct val="80000"/>
              </a:lnSpc>
              <a:spcBef>
                <a:spcPts val="275"/>
              </a:spcBef>
              <a:spcAft>
                <a:spcPct val="0"/>
              </a:spcAft>
              <a:buSzPct val="65000"/>
              <a:buFont typeface="Times New Roman" panose="02020603050405020304" pitchFamily="18" charset="0"/>
              <a:buNone/>
            </a:pPr>
            <a:r>
              <a:rPr lang="en-US" altLang="en-US" sz="1100" b="0">
                <a:latin typeface="Franklin Gothic Book" panose="020B0503020102020204" pitchFamily="34" charset="0"/>
                <a:cs typeface="Times New Roman" panose="02020603050405020304" pitchFamily="18" charset="0"/>
              </a:rPr>
              <a:t>          </a:t>
            </a:r>
          </a:p>
          <a:p>
            <a:pPr algn="ctr" eaLnBrk="1" hangingPunct="1">
              <a:lnSpc>
                <a:spcPct val="80000"/>
              </a:lnSpc>
              <a:spcBef>
                <a:spcPts val="275"/>
              </a:spcBef>
              <a:spcAft>
                <a:spcPct val="0"/>
              </a:spcAft>
              <a:buSzPct val="65000"/>
              <a:buFont typeface="Times New Roman" panose="02020603050405020304" pitchFamily="18" charset="0"/>
              <a:buNone/>
            </a:pPr>
            <a:endParaRPr lang="en-US" altLang="en-US" sz="1100" b="0">
              <a:latin typeface="Franklin Gothic Book" panose="020B050302010202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B115FE4-0C84-51E0-1077-49E456BE25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0060" y="325369"/>
            <a:ext cx="3276451" cy="1956841"/>
          </a:xfrm>
        </p:spPr>
        <p:txBody>
          <a:bodyPr anchor="b">
            <a:normAutofit/>
          </a:bodyPr>
          <a:lstStyle/>
          <a:p>
            <a:r>
              <a:rPr lang="en-IN" sz="47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IN" sz="4700" u="sng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7024471-C4A5-81DE-794F-5F580719E7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0060" y="325370"/>
            <a:ext cx="4149943" cy="586819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I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I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IN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IN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IN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N" sz="3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THANK YOU!</a:t>
            </a:r>
          </a:p>
          <a:p>
            <a:pPr>
              <a:buFont typeface="Wingdings" panose="05000000000000000000" pitchFamily="2" charset="2"/>
              <a:buChar char="Ø"/>
            </a:pPr>
            <a:endParaRPr lang="en-I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</a:t>
            </a:r>
          </a:p>
          <a:p>
            <a:pPr marL="0" indent="0">
              <a:buNone/>
            </a:pPr>
            <a:r>
              <a:rPr lang="en-I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</a:p>
        </p:txBody>
      </p:sp>
      <p:pic>
        <p:nvPicPr>
          <p:cNvPr id="8" name="Picture 7" descr="A 3D pattern of ring shapes connected by lines">
            <a:extLst>
              <a:ext uri="{FF2B5EF4-FFF2-40B4-BE49-F238E27FC236}">
                <a16:creationId xmlns:a16="http://schemas.microsoft.com/office/drawing/2014/main" id="{E0297C0E-5AEB-DD92-90DB-EC29AB70BF2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2481" r="45204"/>
          <a:stretch/>
        </p:blipFill>
        <p:spPr>
          <a:xfrm>
            <a:off x="4992914" y="10"/>
            <a:ext cx="4149943" cy="6857990"/>
          </a:xfrm>
          <a:custGeom>
            <a:avLst/>
            <a:gdLst/>
            <a:ahLst/>
            <a:cxnLst/>
            <a:rect l="l" t="t" r="r" b="b"/>
            <a:pathLst>
              <a:path w="6878775" h="6858000">
                <a:moveTo>
                  <a:pt x="1102973" y="0"/>
                </a:moveTo>
                <a:lnTo>
                  <a:pt x="1160688" y="0"/>
                </a:lnTo>
                <a:lnTo>
                  <a:pt x="983189" y="331786"/>
                </a:lnTo>
                <a:cubicBezTo>
                  <a:pt x="914866" y="469145"/>
                  <a:pt x="850355" y="608712"/>
                  <a:pt x="789261" y="750263"/>
                </a:cubicBezTo>
                <a:cubicBezTo>
                  <a:pt x="774307" y="784928"/>
                  <a:pt x="759992" y="819849"/>
                  <a:pt x="745295" y="854514"/>
                </a:cubicBezTo>
                <a:cubicBezTo>
                  <a:pt x="756682" y="845393"/>
                  <a:pt x="765489" y="833492"/>
                  <a:pt x="770857" y="819975"/>
                </a:cubicBezTo>
                <a:cubicBezTo>
                  <a:pt x="879943" y="589569"/>
                  <a:pt x="999605" y="365513"/>
                  <a:pt x="1131329" y="148742"/>
                </a:cubicBezTo>
                <a:lnTo>
                  <a:pt x="1227589" y="0"/>
                </a:lnTo>
                <a:lnTo>
                  <a:pt x="6878775" y="0"/>
                </a:lnTo>
                <a:lnTo>
                  <a:pt x="6878775" y="6858000"/>
                </a:lnTo>
                <a:lnTo>
                  <a:pt x="713521" y="6858000"/>
                </a:lnTo>
                <a:lnTo>
                  <a:pt x="625642" y="6670527"/>
                </a:lnTo>
                <a:cubicBezTo>
                  <a:pt x="507232" y="6398531"/>
                  <a:pt x="403083" y="6118381"/>
                  <a:pt x="312785" y="5830359"/>
                </a:cubicBezTo>
                <a:cubicBezTo>
                  <a:pt x="278149" y="5719759"/>
                  <a:pt x="248879" y="5607635"/>
                  <a:pt x="212198" y="5480401"/>
                </a:cubicBezTo>
                <a:cubicBezTo>
                  <a:pt x="212208" y="5491601"/>
                  <a:pt x="212803" y="5502788"/>
                  <a:pt x="213988" y="5513923"/>
                </a:cubicBezTo>
                <a:cubicBezTo>
                  <a:pt x="264089" y="5723695"/>
                  <a:pt x="307290" y="5935370"/>
                  <a:pt x="365826" y="6142729"/>
                </a:cubicBezTo>
                <a:cubicBezTo>
                  <a:pt x="433152" y="6380817"/>
                  <a:pt x="510068" y="6614016"/>
                  <a:pt x="597975" y="6841549"/>
                </a:cubicBezTo>
                <a:lnTo>
                  <a:pt x="604824" y="6858000"/>
                </a:lnTo>
                <a:lnTo>
                  <a:pt x="552056" y="6858000"/>
                </a:lnTo>
                <a:lnTo>
                  <a:pt x="539576" y="6828295"/>
                </a:lnTo>
                <a:cubicBezTo>
                  <a:pt x="380597" y="6414594"/>
                  <a:pt x="260223" y="5988893"/>
                  <a:pt x="171555" y="5552906"/>
                </a:cubicBezTo>
                <a:cubicBezTo>
                  <a:pt x="91163" y="5157998"/>
                  <a:pt x="43746" y="4758899"/>
                  <a:pt x="12305" y="4357388"/>
                </a:cubicBezTo>
                <a:cubicBezTo>
                  <a:pt x="-14281" y="4013908"/>
                  <a:pt x="4507" y="3672965"/>
                  <a:pt x="46684" y="3331516"/>
                </a:cubicBezTo>
                <a:cubicBezTo>
                  <a:pt x="127203" y="2664286"/>
                  <a:pt x="277819" y="2007265"/>
                  <a:pt x="496065" y="1371196"/>
                </a:cubicBezTo>
                <a:cubicBezTo>
                  <a:pt x="636273" y="966066"/>
                  <a:pt x="800445" y="573253"/>
                  <a:pt x="995723" y="196614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256427169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B115FE4-0C84-51E0-1077-49E456BE25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90722" y="329184"/>
            <a:ext cx="5170932" cy="870967"/>
          </a:xfrm>
        </p:spPr>
        <p:txBody>
          <a:bodyPr anchor="b">
            <a:normAutofit fontScale="90000"/>
          </a:bodyPr>
          <a:lstStyle/>
          <a:p>
            <a:r>
              <a:rPr lang="en-IN" sz="4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Formation of Contracts 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7024471-C4A5-81DE-794F-5F580719E7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33725" y="1200151"/>
            <a:ext cx="5690961" cy="546190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en-IN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Understand various stages of bidding process and legalities involved 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First stage is submission of bid / offer referred as proposal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Indian Contract Act 1872 (Act) deals with all aspects and law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Sec 2 (b) of Act : a proposal when accepted becomes a promise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en-I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endParaRPr lang="en-I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endParaRPr lang="en-I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endParaRPr lang="en-IN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endParaRPr lang="en-IN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IN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endParaRPr lang="en-IN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7" name="Picture 7" descr="Sunset silhouette of scaffolding in construction site">
            <a:extLst>
              <a:ext uri="{FF2B5EF4-FFF2-40B4-BE49-F238E27FC236}">
                <a16:creationId xmlns:a16="http://schemas.microsoft.com/office/drawing/2014/main" id="{ECA78B5B-ACA6-6BA5-706D-C506D656940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7136" r="33280" b="-2"/>
          <a:stretch/>
        </p:blipFill>
        <p:spPr>
          <a:xfrm>
            <a:off x="20" y="1"/>
            <a:ext cx="3057505" cy="6858000"/>
          </a:xfrm>
          <a:custGeom>
            <a:avLst/>
            <a:gdLst/>
            <a:ahLst/>
            <a:cxnLst/>
            <a:rect l="l" t="t" r="r" b="b"/>
            <a:pathLst>
              <a:path w="4052542" h="6858000">
                <a:moveTo>
                  <a:pt x="0" y="0"/>
                </a:moveTo>
                <a:lnTo>
                  <a:pt x="4020923" y="0"/>
                </a:lnTo>
                <a:lnTo>
                  <a:pt x="4022656" y="14697"/>
                </a:lnTo>
                <a:cubicBezTo>
                  <a:pt x="4037606" y="98462"/>
                  <a:pt x="4035072" y="183369"/>
                  <a:pt x="4039126" y="267642"/>
                </a:cubicBezTo>
                <a:cubicBezTo>
                  <a:pt x="4043941" y="370699"/>
                  <a:pt x="4037860" y="474136"/>
                  <a:pt x="4035579" y="577446"/>
                </a:cubicBezTo>
                <a:cubicBezTo>
                  <a:pt x="4033805" y="665399"/>
                  <a:pt x="4025063" y="753226"/>
                  <a:pt x="4027724" y="841306"/>
                </a:cubicBezTo>
                <a:cubicBezTo>
                  <a:pt x="4027914" y="844352"/>
                  <a:pt x="4027914" y="847398"/>
                  <a:pt x="4027724" y="850444"/>
                </a:cubicBezTo>
                <a:cubicBezTo>
                  <a:pt x="4019615" y="947281"/>
                  <a:pt x="4019615" y="1044626"/>
                  <a:pt x="4027724" y="1141464"/>
                </a:cubicBezTo>
                <a:cubicBezTo>
                  <a:pt x="4030296" y="1181772"/>
                  <a:pt x="4029574" y="1222221"/>
                  <a:pt x="4025570" y="1262415"/>
                </a:cubicBezTo>
                <a:cubicBezTo>
                  <a:pt x="4021769" y="1313563"/>
                  <a:pt x="4009606" y="1365472"/>
                  <a:pt x="4018348" y="1416238"/>
                </a:cubicBezTo>
                <a:cubicBezTo>
                  <a:pt x="4024037" y="1458058"/>
                  <a:pt x="4027166" y="1500194"/>
                  <a:pt x="4027724" y="1542394"/>
                </a:cubicBezTo>
                <a:cubicBezTo>
                  <a:pt x="4032158" y="1636820"/>
                  <a:pt x="4027977" y="1731753"/>
                  <a:pt x="4026330" y="1826433"/>
                </a:cubicBezTo>
                <a:cubicBezTo>
                  <a:pt x="4024556" y="1936724"/>
                  <a:pt x="4027344" y="2047015"/>
                  <a:pt x="4018475" y="2157432"/>
                </a:cubicBezTo>
                <a:cubicBezTo>
                  <a:pt x="4013597" y="2246629"/>
                  <a:pt x="4013597" y="2336029"/>
                  <a:pt x="4018475" y="2425226"/>
                </a:cubicBezTo>
                <a:cubicBezTo>
                  <a:pt x="4020882" y="2506961"/>
                  <a:pt x="4033172" y="2587934"/>
                  <a:pt x="4031145" y="2670557"/>
                </a:cubicBezTo>
                <a:cubicBezTo>
                  <a:pt x="4028737" y="2766886"/>
                  <a:pt x="4017335" y="2862962"/>
                  <a:pt x="4020882" y="2959546"/>
                </a:cubicBezTo>
                <a:cubicBezTo>
                  <a:pt x="4022529" y="3005617"/>
                  <a:pt x="4022656" y="3051688"/>
                  <a:pt x="4023543" y="3097758"/>
                </a:cubicBezTo>
                <a:cubicBezTo>
                  <a:pt x="4024683" y="3153221"/>
                  <a:pt x="4034692" y="3208556"/>
                  <a:pt x="4029117" y="3263892"/>
                </a:cubicBezTo>
                <a:cubicBezTo>
                  <a:pt x="4019869" y="3356161"/>
                  <a:pt x="3995923" y="3446906"/>
                  <a:pt x="4010873" y="3541459"/>
                </a:cubicBezTo>
                <a:cubicBezTo>
                  <a:pt x="4019108" y="3593495"/>
                  <a:pt x="4028357" y="3645658"/>
                  <a:pt x="4033172" y="3698201"/>
                </a:cubicBezTo>
                <a:cubicBezTo>
                  <a:pt x="4037353" y="3745160"/>
                  <a:pt x="4047868" y="3792881"/>
                  <a:pt x="4039886" y="3839586"/>
                </a:cubicBezTo>
                <a:cubicBezTo>
                  <a:pt x="4033045" y="3879565"/>
                  <a:pt x="4036592" y="3919544"/>
                  <a:pt x="4031271" y="3959523"/>
                </a:cubicBezTo>
                <a:cubicBezTo>
                  <a:pt x="4024303" y="4011939"/>
                  <a:pt x="4020629" y="4065244"/>
                  <a:pt x="4015308" y="4118042"/>
                </a:cubicBezTo>
                <a:cubicBezTo>
                  <a:pt x="4010620" y="4165889"/>
                  <a:pt x="4006946" y="4213610"/>
                  <a:pt x="4019615" y="4258539"/>
                </a:cubicBezTo>
                <a:cubicBezTo>
                  <a:pt x="4050656" y="4371622"/>
                  <a:pt x="4033679" y="4484070"/>
                  <a:pt x="4022023" y="4596391"/>
                </a:cubicBezTo>
                <a:cubicBezTo>
                  <a:pt x="4016321" y="4650965"/>
                  <a:pt x="4007959" y="4708712"/>
                  <a:pt x="4020629" y="4758718"/>
                </a:cubicBezTo>
                <a:cubicBezTo>
                  <a:pt x="4043941" y="4847432"/>
                  <a:pt x="4025697" y="4931705"/>
                  <a:pt x="4015561" y="5016866"/>
                </a:cubicBezTo>
                <a:cubicBezTo>
                  <a:pt x="4003335" y="5100174"/>
                  <a:pt x="4005096" y="5184929"/>
                  <a:pt x="4020756" y="5267654"/>
                </a:cubicBezTo>
                <a:cubicBezTo>
                  <a:pt x="4033172" y="5326035"/>
                  <a:pt x="4033172" y="5385432"/>
                  <a:pt x="4034692" y="5444194"/>
                </a:cubicBezTo>
                <a:cubicBezTo>
                  <a:pt x="4035579" y="5481001"/>
                  <a:pt x="4022023" y="5518441"/>
                  <a:pt x="4013027" y="5555120"/>
                </a:cubicBezTo>
                <a:cubicBezTo>
                  <a:pt x="3996937" y="5621371"/>
                  <a:pt x="3991109" y="5688636"/>
                  <a:pt x="4013027" y="5753237"/>
                </a:cubicBezTo>
                <a:cubicBezTo>
                  <a:pt x="4043561" y="5842713"/>
                  <a:pt x="4061045" y="5932189"/>
                  <a:pt x="4048375" y="6026870"/>
                </a:cubicBezTo>
                <a:cubicBezTo>
                  <a:pt x="4041027" y="6085251"/>
                  <a:pt x="4039380" y="6144902"/>
                  <a:pt x="4028357" y="6202522"/>
                </a:cubicBezTo>
                <a:cubicBezTo>
                  <a:pt x="4010240" y="6298091"/>
                  <a:pt x="4016701" y="6393024"/>
                  <a:pt x="4031145" y="6487196"/>
                </a:cubicBezTo>
                <a:cubicBezTo>
                  <a:pt x="4041293" y="6565885"/>
                  <a:pt x="4042395" y="6645474"/>
                  <a:pt x="4034439" y="6724403"/>
                </a:cubicBezTo>
                <a:lnTo>
                  <a:pt x="4025206" y="6858000"/>
                </a:lnTo>
                <a:lnTo>
                  <a:pt x="0" y="6858000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17781150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B115FE4-0C84-51E0-1077-49E456BE25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4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IN" sz="47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7024471-C4A5-81DE-794F-5F580719E7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438150"/>
            <a:ext cx="7886700" cy="5695569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endParaRPr lang="en-I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</a:t>
            </a:r>
            <a:r>
              <a:rPr lang="en-I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Offer</a:t>
            </a:r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			</a:t>
            </a:r>
          </a:p>
          <a:p>
            <a:pPr marL="0" indent="0">
              <a:buNone/>
            </a:pPr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Acceptance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Sec 2(b) : on acceptance of   proposal - promise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Sec 2(a) : ‘Proposal’ is willingness to do or to abstain from doing anything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Every bid has a validity period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Sec-6(2)  : If no validity then reasonable period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Distinction between Bid , Invitation to bid </a:t>
            </a:r>
          </a:p>
          <a:p>
            <a:pPr marL="0" indent="0" algn="just">
              <a:buNone/>
            </a:pPr>
            <a:endParaRPr lang="en-I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I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IN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IN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IN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IN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IN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C7029774-F7FB-403C-3142-52FA798D6B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1550" y="1099794"/>
            <a:ext cx="2009775" cy="995706"/>
          </a:xfrm>
          <a:prstGeom prst="rect">
            <a:avLst/>
          </a:prstGeom>
        </p:spPr>
      </p:pic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06ECCE67-5FD5-252C-449D-D1A14B466958}"/>
              </a:ext>
            </a:extLst>
          </p:cNvPr>
          <p:cNvCxnSpPr/>
          <p:nvPr/>
        </p:nvCxnSpPr>
        <p:spPr>
          <a:xfrm>
            <a:off x="3257548" y="1099794"/>
            <a:ext cx="140017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61ACEDE2-D647-8826-E3D1-FE38B61C78AE}"/>
              </a:ext>
            </a:extLst>
          </p:cNvPr>
          <p:cNvCxnSpPr/>
          <p:nvPr/>
        </p:nvCxnSpPr>
        <p:spPr>
          <a:xfrm flipH="1">
            <a:off x="3267071" y="1433169"/>
            <a:ext cx="140017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5BECA1AD-19D9-F042-0775-504ACFF087DC}"/>
              </a:ext>
            </a:extLst>
          </p:cNvPr>
          <p:cNvCxnSpPr/>
          <p:nvPr/>
        </p:nvCxnSpPr>
        <p:spPr>
          <a:xfrm>
            <a:off x="3343274" y="1752597"/>
            <a:ext cx="131444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>
            <a:extLst>
              <a:ext uri="{FF2B5EF4-FFF2-40B4-BE49-F238E27FC236}">
                <a16:creationId xmlns:a16="http://schemas.microsoft.com/office/drawing/2014/main" id="{53368674-F116-00B5-9DF1-5B7E3EC1253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24475" y="1052168"/>
            <a:ext cx="1914549" cy="9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9380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7024471-C4A5-81DE-794F-5F580719E7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49" y="171451"/>
            <a:ext cx="8239125" cy="600989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IN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Counter Offer / Counter Proposal </a:t>
            </a:r>
          </a:p>
          <a:p>
            <a:pPr marL="0" indent="0">
              <a:buNone/>
            </a:pPr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  <a:r>
              <a:rPr lang="en-I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Offer</a:t>
            </a:r>
            <a:endParaRPr lang="en-I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  <a:r>
              <a:rPr lang="en-I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Counter Offer </a:t>
            </a:r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			</a:t>
            </a:r>
            <a:r>
              <a:rPr lang="en-I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Confirmation </a:t>
            </a:r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</a:p>
          <a:p>
            <a:pPr marL="2271400" lvl="8" indent="0">
              <a:buNone/>
            </a:pP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  </a:t>
            </a:r>
            <a:r>
              <a:rPr lang="en-I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Acceptance </a:t>
            </a:r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Original offer lapses on three eventualities </a:t>
            </a:r>
          </a:p>
          <a:p>
            <a:pPr marL="0" indent="0">
              <a:buNone/>
            </a:pPr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- expiry of validity                                        		- receipt of counter offer                              		- withdrawal of offer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Whether a communication is a counter offer  depends upon facts, contents and intention of parties </a:t>
            </a:r>
          </a:p>
          <a:p>
            <a:pPr marL="0" indent="0">
              <a:buNone/>
            </a:pPr>
            <a:endParaRPr lang="en-IN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IN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IN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IN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IN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03F4B15-8703-7482-8AE7-AA1DE7CF6C5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2048" y="1390651"/>
            <a:ext cx="1743089" cy="118109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F266E6A8-095C-7001-4288-A172F320516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3012" y="1390651"/>
            <a:ext cx="1743089" cy="1181099"/>
          </a:xfrm>
          <a:prstGeom prst="rect">
            <a:avLst/>
          </a:prstGeom>
        </p:spPr>
      </p:pic>
      <p:cxnSp>
        <p:nvCxnSpPr>
          <p:cNvPr id="2" name="Straight Arrow Connector 1">
            <a:extLst>
              <a:ext uri="{FF2B5EF4-FFF2-40B4-BE49-F238E27FC236}">
                <a16:creationId xmlns:a16="http://schemas.microsoft.com/office/drawing/2014/main" id="{E234FABA-7EAF-01C9-7AA2-CCC989A0808E}"/>
              </a:ext>
            </a:extLst>
          </p:cNvPr>
          <p:cNvCxnSpPr/>
          <p:nvPr/>
        </p:nvCxnSpPr>
        <p:spPr>
          <a:xfrm>
            <a:off x="3371849" y="1909419"/>
            <a:ext cx="140017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B399A26F-761F-97C8-BC06-A36E4329574E}"/>
              </a:ext>
            </a:extLst>
          </p:cNvPr>
          <p:cNvCxnSpPr/>
          <p:nvPr/>
        </p:nvCxnSpPr>
        <p:spPr>
          <a:xfrm flipH="1">
            <a:off x="3371849" y="1581150"/>
            <a:ext cx="131445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12F9B82F-3CAB-CAB9-6023-7A869BD2AF72}"/>
              </a:ext>
            </a:extLst>
          </p:cNvPr>
          <p:cNvCxnSpPr/>
          <p:nvPr/>
        </p:nvCxnSpPr>
        <p:spPr>
          <a:xfrm flipH="1">
            <a:off x="3457573" y="2247900"/>
            <a:ext cx="131445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FAAC9FDE-67E9-A9D4-7FE9-AAB16CFF9B24}"/>
              </a:ext>
            </a:extLst>
          </p:cNvPr>
          <p:cNvCxnSpPr/>
          <p:nvPr/>
        </p:nvCxnSpPr>
        <p:spPr>
          <a:xfrm>
            <a:off x="3457573" y="2714624"/>
            <a:ext cx="140017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81413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3B115FE4-0C84-51E0-1077-49E456BE25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>
            <a:normAutofit/>
          </a:bodyPr>
          <a:lstStyle/>
          <a:p>
            <a:r>
              <a:rPr lang="en-IN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Agreements and Contracts </a:t>
            </a:r>
            <a:endParaRPr lang="en-IN" sz="40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1777" y="1677373"/>
            <a:ext cx="8140446" cy="18288"/>
          </a:xfrm>
          <a:custGeom>
            <a:avLst/>
            <a:gdLst>
              <a:gd name="connsiteX0" fmla="*/ 0 w 8140446"/>
              <a:gd name="connsiteY0" fmla="*/ 0 h 18288"/>
              <a:gd name="connsiteX1" fmla="*/ 434157 w 8140446"/>
              <a:gd name="connsiteY1" fmla="*/ 0 h 18288"/>
              <a:gd name="connsiteX2" fmla="*/ 1193932 w 8140446"/>
              <a:gd name="connsiteY2" fmla="*/ 0 h 18288"/>
              <a:gd name="connsiteX3" fmla="*/ 1628089 w 8140446"/>
              <a:gd name="connsiteY3" fmla="*/ 0 h 18288"/>
              <a:gd name="connsiteX4" fmla="*/ 2225055 w 8140446"/>
              <a:gd name="connsiteY4" fmla="*/ 0 h 18288"/>
              <a:gd name="connsiteX5" fmla="*/ 3066235 w 8140446"/>
              <a:gd name="connsiteY5" fmla="*/ 0 h 18288"/>
              <a:gd name="connsiteX6" fmla="*/ 3744605 w 8140446"/>
              <a:gd name="connsiteY6" fmla="*/ 0 h 18288"/>
              <a:gd name="connsiteX7" fmla="*/ 4504380 w 8140446"/>
              <a:gd name="connsiteY7" fmla="*/ 0 h 18288"/>
              <a:gd name="connsiteX8" fmla="*/ 5101346 w 8140446"/>
              <a:gd name="connsiteY8" fmla="*/ 0 h 18288"/>
              <a:gd name="connsiteX9" fmla="*/ 5779717 w 8140446"/>
              <a:gd name="connsiteY9" fmla="*/ 0 h 18288"/>
              <a:gd name="connsiteX10" fmla="*/ 6620896 w 8140446"/>
              <a:gd name="connsiteY10" fmla="*/ 0 h 18288"/>
              <a:gd name="connsiteX11" fmla="*/ 7136458 w 8140446"/>
              <a:gd name="connsiteY11" fmla="*/ 0 h 18288"/>
              <a:gd name="connsiteX12" fmla="*/ 8140446 w 8140446"/>
              <a:gd name="connsiteY12" fmla="*/ 0 h 18288"/>
              <a:gd name="connsiteX13" fmla="*/ 8140446 w 8140446"/>
              <a:gd name="connsiteY13" fmla="*/ 18288 h 18288"/>
              <a:gd name="connsiteX14" fmla="*/ 7543480 w 8140446"/>
              <a:gd name="connsiteY14" fmla="*/ 18288 h 18288"/>
              <a:gd name="connsiteX15" fmla="*/ 7109323 w 8140446"/>
              <a:gd name="connsiteY15" fmla="*/ 18288 h 18288"/>
              <a:gd name="connsiteX16" fmla="*/ 6430952 w 8140446"/>
              <a:gd name="connsiteY16" fmla="*/ 18288 h 18288"/>
              <a:gd name="connsiteX17" fmla="*/ 5915391 w 8140446"/>
              <a:gd name="connsiteY17" fmla="*/ 18288 h 18288"/>
              <a:gd name="connsiteX18" fmla="*/ 5237020 w 8140446"/>
              <a:gd name="connsiteY18" fmla="*/ 18288 h 18288"/>
              <a:gd name="connsiteX19" fmla="*/ 4558650 w 8140446"/>
              <a:gd name="connsiteY19" fmla="*/ 18288 h 18288"/>
              <a:gd name="connsiteX20" fmla="*/ 3880279 w 8140446"/>
              <a:gd name="connsiteY20" fmla="*/ 18288 h 18288"/>
              <a:gd name="connsiteX21" fmla="*/ 3201909 w 8140446"/>
              <a:gd name="connsiteY21" fmla="*/ 18288 h 18288"/>
              <a:gd name="connsiteX22" fmla="*/ 2604943 w 8140446"/>
              <a:gd name="connsiteY22" fmla="*/ 18288 h 18288"/>
              <a:gd name="connsiteX23" fmla="*/ 1845168 w 8140446"/>
              <a:gd name="connsiteY23" fmla="*/ 18288 h 18288"/>
              <a:gd name="connsiteX24" fmla="*/ 1166797 w 8140446"/>
              <a:gd name="connsiteY24" fmla="*/ 18288 h 18288"/>
              <a:gd name="connsiteX25" fmla="*/ 0 w 8140446"/>
              <a:gd name="connsiteY25" fmla="*/ 18288 h 18288"/>
              <a:gd name="connsiteX26" fmla="*/ 0 w 8140446"/>
              <a:gd name="connsiteY26" fmla="*/ 0 h 18288"/>
              <a:gd name="connsiteX0" fmla="*/ 0 w 8140446"/>
              <a:gd name="connsiteY0" fmla="*/ 0 h 18288"/>
              <a:gd name="connsiteX1" fmla="*/ 596966 w 8140446"/>
              <a:gd name="connsiteY1" fmla="*/ 0 h 18288"/>
              <a:gd name="connsiteX2" fmla="*/ 1031123 w 8140446"/>
              <a:gd name="connsiteY2" fmla="*/ 0 h 18288"/>
              <a:gd name="connsiteX3" fmla="*/ 1872303 w 8140446"/>
              <a:gd name="connsiteY3" fmla="*/ 0 h 18288"/>
              <a:gd name="connsiteX4" fmla="*/ 2469269 w 8140446"/>
              <a:gd name="connsiteY4" fmla="*/ 0 h 18288"/>
              <a:gd name="connsiteX5" fmla="*/ 3066235 w 8140446"/>
              <a:gd name="connsiteY5" fmla="*/ 0 h 18288"/>
              <a:gd name="connsiteX6" fmla="*/ 3907414 w 8140446"/>
              <a:gd name="connsiteY6" fmla="*/ 0 h 18288"/>
              <a:gd name="connsiteX7" fmla="*/ 4422976 w 8140446"/>
              <a:gd name="connsiteY7" fmla="*/ 0 h 18288"/>
              <a:gd name="connsiteX8" fmla="*/ 5264155 w 8140446"/>
              <a:gd name="connsiteY8" fmla="*/ 0 h 18288"/>
              <a:gd name="connsiteX9" fmla="*/ 6105335 w 8140446"/>
              <a:gd name="connsiteY9" fmla="*/ 0 h 18288"/>
              <a:gd name="connsiteX10" fmla="*/ 6783705 w 8140446"/>
              <a:gd name="connsiteY10" fmla="*/ 0 h 18288"/>
              <a:gd name="connsiteX11" fmla="*/ 8140446 w 8140446"/>
              <a:gd name="connsiteY11" fmla="*/ 0 h 18288"/>
              <a:gd name="connsiteX12" fmla="*/ 8140446 w 8140446"/>
              <a:gd name="connsiteY12" fmla="*/ 18288 h 18288"/>
              <a:gd name="connsiteX13" fmla="*/ 7706289 w 8140446"/>
              <a:gd name="connsiteY13" fmla="*/ 18288 h 18288"/>
              <a:gd name="connsiteX14" fmla="*/ 6865109 w 8140446"/>
              <a:gd name="connsiteY14" fmla="*/ 18288 h 18288"/>
              <a:gd name="connsiteX15" fmla="*/ 6349548 w 8140446"/>
              <a:gd name="connsiteY15" fmla="*/ 18288 h 18288"/>
              <a:gd name="connsiteX16" fmla="*/ 5671177 w 8140446"/>
              <a:gd name="connsiteY16" fmla="*/ 18288 h 18288"/>
              <a:gd name="connsiteX17" fmla="*/ 4829998 w 8140446"/>
              <a:gd name="connsiteY17" fmla="*/ 18288 h 18288"/>
              <a:gd name="connsiteX18" fmla="*/ 4151627 w 8140446"/>
              <a:gd name="connsiteY18" fmla="*/ 18288 h 18288"/>
              <a:gd name="connsiteX19" fmla="*/ 3717470 w 8140446"/>
              <a:gd name="connsiteY19" fmla="*/ 18288 h 18288"/>
              <a:gd name="connsiteX20" fmla="*/ 3201909 w 8140446"/>
              <a:gd name="connsiteY20" fmla="*/ 18288 h 18288"/>
              <a:gd name="connsiteX21" fmla="*/ 2360729 w 8140446"/>
              <a:gd name="connsiteY21" fmla="*/ 18288 h 18288"/>
              <a:gd name="connsiteX22" fmla="*/ 1682359 w 8140446"/>
              <a:gd name="connsiteY22" fmla="*/ 18288 h 18288"/>
              <a:gd name="connsiteX23" fmla="*/ 1166797 w 8140446"/>
              <a:gd name="connsiteY23" fmla="*/ 18288 h 18288"/>
              <a:gd name="connsiteX24" fmla="*/ 0 w 8140446"/>
              <a:gd name="connsiteY24" fmla="*/ 18288 h 18288"/>
              <a:gd name="connsiteX25" fmla="*/ 0 w 8140446"/>
              <a:gd name="connsiteY2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8140446" h="18288" fill="none" extrusionOk="0">
                <a:moveTo>
                  <a:pt x="0" y="0"/>
                </a:moveTo>
                <a:cubicBezTo>
                  <a:pt x="87427" y="6231"/>
                  <a:pt x="309612" y="-26324"/>
                  <a:pt x="434157" y="0"/>
                </a:cubicBezTo>
                <a:cubicBezTo>
                  <a:pt x="536972" y="29330"/>
                  <a:pt x="959392" y="28619"/>
                  <a:pt x="1193932" y="0"/>
                </a:cubicBezTo>
                <a:cubicBezTo>
                  <a:pt x="1446097" y="13819"/>
                  <a:pt x="1471680" y="7203"/>
                  <a:pt x="1628089" y="0"/>
                </a:cubicBezTo>
                <a:cubicBezTo>
                  <a:pt x="1817415" y="4047"/>
                  <a:pt x="1949536" y="-59324"/>
                  <a:pt x="2225055" y="0"/>
                </a:cubicBezTo>
                <a:cubicBezTo>
                  <a:pt x="2520490" y="18365"/>
                  <a:pt x="2717469" y="18707"/>
                  <a:pt x="3066235" y="0"/>
                </a:cubicBezTo>
                <a:cubicBezTo>
                  <a:pt x="3437075" y="3751"/>
                  <a:pt x="3408347" y="31644"/>
                  <a:pt x="3744605" y="0"/>
                </a:cubicBezTo>
                <a:cubicBezTo>
                  <a:pt x="4097249" y="-11527"/>
                  <a:pt x="4249699" y="-32555"/>
                  <a:pt x="4504380" y="0"/>
                </a:cubicBezTo>
                <a:cubicBezTo>
                  <a:pt x="4737570" y="17980"/>
                  <a:pt x="4877497" y="1006"/>
                  <a:pt x="5101346" y="0"/>
                </a:cubicBezTo>
                <a:cubicBezTo>
                  <a:pt x="5359305" y="-15330"/>
                  <a:pt x="5447195" y="7257"/>
                  <a:pt x="5779717" y="0"/>
                </a:cubicBezTo>
                <a:cubicBezTo>
                  <a:pt x="6090019" y="-17621"/>
                  <a:pt x="6273151" y="4279"/>
                  <a:pt x="6620896" y="0"/>
                </a:cubicBezTo>
                <a:cubicBezTo>
                  <a:pt x="6968586" y="34056"/>
                  <a:pt x="6990073" y="23587"/>
                  <a:pt x="7136458" y="0"/>
                </a:cubicBezTo>
                <a:cubicBezTo>
                  <a:pt x="7320575" y="20480"/>
                  <a:pt x="7847401" y="-6173"/>
                  <a:pt x="8140446" y="0"/>
                </a:cubicBezTo>
                <a:cubicBezTo>
                  <a:pt x="8139878" y="7862"/>
                  <a:pt x="8140227" y="13269"/>
                  <a:pt x="8140446" y="18288"/>
                </a:cubicBezTo>
                <a:cubicBezTo>
                  <a:pt x="7908069" y="-20636"/>
                  <a:pt x="7683037" y="21977"/>
                  <a:pt x="7543480" y="18288"/>
                </a:cubicBezTo>
                <a:cubicBezTo>
                  <a:pt x="7393752" y="10050"/>
                  <a:pt x="7221032" y="-3229"/>
                  <a:pt x="7109323" y="18288"/>
                </a:cubicBezTo>
                <a:cubicBezTo>
                  <a:pt x="7015297" y="22483"/>
                  <a:pt x="6599332" y="40899"/>
                  <a:pt x="6430952" y="18288"/>
                </a:cubicBezTo>
                <a:cubicBezTo>
                  <a:pt x="6292915" y="-34150"/>
                  <a:pt x="6142305" y="21507"/>
                  <a:pt x="5915391" y="18288"/>
                </a:cubicBezTo>
                <a:cubicBezTo>
                  <a:pt x="5682725" y="47843"/>
                  <a:pt x="5440566" y="31420"/>
                  <a:pt x="5237020" y="18288"/>
                </a:cubicBezTo>
                <a:cubicBezTo>
                  <a:pt x="5046456" y="10577"/>
                  <a:pt x="4706449" y="51976"/>
                  <a:pt x="4558650" y="18288"/>
                </a:cubicBezTo>
                <a:cubicBezTo>
                  <a:pt x="4361396" y="-987"/>
                  <a:pt x="4145362" y="-22303"/>
                  <a:pt x="3880279" y="18288"/>
                </a:cubicBezTo>
                <a:cubicBezTo>
                  <a:pt x="3610716" y="25411"/>
                  <a:pt x="3472690" y="4008"/>
                  <a:pt x="3201909" y="18288"/>
                </a:cubicBezTo>
                <a:cubicBezTo>
                  <a:pt x="2913595" y="35097"/>
                  <a:pt x="2753317" y="-1149"/>
                  <a:pt x="2604943" y="18288"/>
                </a:cubicBezTo>
                <a:cubicBezTo>
                  <a:pt x="2450130" y="36989"/>
                  <a:pt x="1974183" y="40159"/>
                  <a:pt x="1845168" y="18288"/>
                </a:cubicBezTo>
                <a:cubicBezTo>
                  <a:pt x="1677929" y="220"/>
                  <a:pt x="1378098" y="-772"/>
                  <a:pt x="1166797" y="18288"/>
                </a:cubicBezTo>
                <a:cubicBezTo>
                  <a:pt x="921150" y="53277"/>
                  <a:pt x="327457" y="47297"/>
                  <a:pt x="0" y="18288"/>
                </a:cubicBezTo>
                <a:cubicBezTo>
                  <a:pt x="-589" y="13471"/>
                  <a:pt x="-474" y="7409"/>
                  <a:pt x="0" y="0"/>
                </a:cubicBezTo>
                <a:close/>
              </a:path>
              <a:path w="8140446" h="18288" stroke="0" extrusionOk="0">
                <a:moveTo>
                  <a:pt x="0" y="0"/>
                </a:moveTo>
                <a:cubicBezTo>
                  <a:pt x="136968" y="-25482"/>
                  <a:pt x="379786" y="11224"/>
                  <a:pt x="596966" y="0"/>
                </a:cubicBezTo>
                <a:cubicBezTo>
                  <a:pt x="815878" y="-21223"/>
                  <a:pt x="832062" y="11868"/>
                  <a:pt x="1031123" y="0"/>
                </a:cubicBezTo>
                <a:cubicBezTo>
                  <a:pt x="1256800" y="-30738"/>
                  <a:pt x="1658090" y="-20345"/>
                  <a:pt x="1872303" y="0"/>
                </a:cubicBezTo>
                <a:cubicBezTo>
                  <a:pt x="2115604" y="28431"/>
                  <a:pt x="2277865" y="-40642"/>
                  <a:pt x="2469269" y="0"/>
                </a:cubicBezTo>
                <a:cubicBezTo>
                  <a:pt x="2679731" y="25919"/>
                  <a:pt x="2788602" y="-6498"/>
                  <a:pt x="3066235" y="0"/>
                </a:cubicBezTo>
                <a:cubicBezTo>
                  <a:pt x="3325663" y="-14487"/>
                  <a:pt x="3706561" y="67517"/>
                  <a:pt x="3907414" y="0"/>
                </a:cubicBezTo>
                <a:cubicBezTo>
                  <a:pt x="4127229" y="-37113"/>
                  <a:pt x="4179037" y="-8167"/>
                  <a:pt x="4422976" y="0"/>
                </a:cubicBezTo>
                <a:cubicBezTo>
                  <a:pt x="4683575" y="-28486"/>
                  <a:pt x="5055803" y="-13799"/>
                  <a:pt x="5264155" y="0"/>
                </a:cubicBezTo>
                <a:cubicBezTo>
                  <a:pt x="5513566" y="14315"/>
                  <a:pt x="5735215" y="2768"/>
                  <a:pt x="6105335" y="0"/>
                </a:cubicBezTo>
                <a:cubicBezTo>
                  <a:pt x="6510913" y="-12587"/>
                  <a:pt x="6456171" y="3247"/>
                  <a:pt x="6783705" y="0"/>
                </a:cubicBezTo>
                <a:cubicBezTo>
                  <a:pt x="7057099" y="-15461"/>
                  <a:pt x="7592067" y="5384"/>
                  <a:pt x="8140446" y="0"/>
                </a:cubicBezTo>
                <a:cubicBezTo>
                  <a:pt x="8140452" y="8597"/>
                  <a:pt x="8141122" y="9732"/>
                  <a:pt x="8140446" y="18288"/>
                </a:cubicBezTo>
                <a:cubicBezTo>
                  <a:pt x="7961834" y="8406"/>
                  <a:pt x="7874097" y="10350"/>
                  <a:pt x="7706289" y="18288"/>
                </a:cubicBezTo>
                <a:cubicBezTo>
                  <a:pt x="7582508" y="-14920"/>
                  <a:pt x="7179551" y="-33111"/>
                  <a:pt x="6865109" y="18288"/>
                </a:cubicBezTo>
                <a:cubicBezTo>
                  <a:pt x="6583382" y="24117"/>
                  <a:pt x="6525821" y="36696"/>
                  <a:pt x="6349548" y="18288"/>
                </a:cubicBezTo>
                <a:cubicBezTo>
                  <a:pt x="6209953" y="10881"/>
                  <a:pt x="5959707" y="-47828"/>
                  <a:pt x="5671177" y="18288"/>
                </a:cubicBezTo>
                <a:cubicBezTo>
                  <a:pt x="5387744" y="29809"/>
                  <a:pt x="5228514" y="101507"/>
                  <a:pt x="4829998" y="18288"/>
                </a:cubicBezTo>
                <a:cubicBezTo>
                  <a:pt x="4415646" y="-28596"/>
                  <a:pt x="4343809" y="28954"/>
                  <a:pt x="4151627" y="18288"/>
                </a:cubicBezTo>
                <a:cubicBezTo>
                  <a:pt x="3950673" y="-9796"/>
                  <a:pt x="3879947" y="41143"/>
                  <a:pt x="3717470" y="18288"/>
                </a:cubicBezTo>
                <a:cubicBezTo>
                  <a:pt x="3558660" y="10110"/>
                  <a:pt x="3468854" y="29375"/>
                  <a:pt x="3201909" y="18288"/>
                </a:cubicBezTo>
                <a:cubicBezTo>
                  <a:pt x="2965673" y="10505"/>
                  <a:pt x="2568327" y="22116"/>
                  <a:pt x="2360729" y="18288"/>
                </a:cubicBezTo>
                <a:cubicBezTo>
                  <a:pt x="2171885" y="49144"/>
                  <a:pt x="1923258" y="16020"/>
                  <a:pt x="1682359" y="18288"/>
                </a:cubicBezTo>
                <a:cubicBezTo>
                  <a:pt x="1430698" y="-2378"/>
                  <a:pt x="1324229" y="-1751"/>
                  <a:pt x="1166797" y="18288"/>
                </a:cubicBezTo>
                <a:cubicBezTo>
                  <a:pt x="1001390" y="41795"/>
                  <a:pt x="324313" y="57964"/>
                  <a:pt x="0" y="18288"/>
                </a:cubicBezTo>
                <a:cubicBezTo>
                  <a:pt x="285" y="13135"/>
                  <a:pt x="532" y="5956"/>
                  <a:pt x="0" y="0"/>
                </a:cubicBezTo>
                <a:close/>
              </a:path>
              <a:path w="8140446" h="18288" fill="none" stroke="0" extrusionOk="0">
                <a:moveTo>
                  <a:pt x="0" y="0"/>
                </a:moveTo>
                <a:cubicBezTo>
                  <a:pt x="69532" y="-6557"/>
                  <a:pt x="264219" y="3919"/>
                  <a:pt x="434157" y="0"/>
                </a:cubicBezTo>
                <a:cubicBezTo>
                  <a:pt x="600013" y="9090"/>
                  <a:pt x="921449" y="-13478"/>
                  <a:pt x="1193932" y="0"/>
                </a:cubicBezTo>
                <a:cubicBezTo>
                  <a:pt x="1443592" y="14844"/>
                  <a:pt x="1471188" y="10722"/>
                  <a:pt x="1628089" y="0"/>
                </a:cubicBezTo>
                <a:cubicBezTo>
                  <a:pt x="1750006" y="-24149"/>
                  <a:pt x="1967480" y="-14904"/>
                  <a:pt x="2225055" y="0"/>
                </a:cubicBezTo>
                <a:cubicBezTo>
                  <a:pt x="2503918" y="19247"/>
                  <a:pt x="2709263" y="-16351"/>
                  <a:pt x="3066235" y="0"/>
                </a:cubicBezTo>
                <a:cubicBezTo>
                  <a:pt x="3429723" y="-1627"/>
                  <a:pt x="3399401" y="30976"/>
                  <a:pt x="3744605" y="0"/>
                </a:cubicBezTo>
                <a:cubicBezTo>
                  <a:pt x="4081920" y="-40602"/>
                  <a:pt x="4258272" y="-2441"/>
                  <a:pt x="4504380" y="0"/>
                </a:cubicBezTo>
                <a:cubicBezTo>
                  <a:pt x="4760039" y="21121"/>
                  <a:pt x="4866555" y="-1351"/>
                  <a:pt x="5101346" y="0"/>
                </a:cubicBezTo>
                <a:cubicBezTo>
                  <a:pt x="5336279" y="1859"/>
                  <a:pt x="5465100" y="30801"/>
                  <a:pt x="5779717" y="0"/>
                </a:cubicBezTo>
                <a:cubicBezTo>
                  <a:pt x="6117018" y="-2879"/>
                  <a:pt x="6273497" y="-5002"/>
                  <a:pt x="6620896" y="0"/>
                </a:cubicBezTo>
                <a:cubicBezTo>
                  <a:pt x="6972306" y="38666"/>
                  <a:pt x="6992056" y="28334"/>
                  <a:pt x="7136458" y="0"/>
                </a:cubicBezTo>
                <a:cubicBezTo>
                  <a:pt x="7325567" y="-61201"/>
                  <a:pt x="7766555" y="-88399"/>
                  <a:pt x="8140446" y="0"/>
                </a:cubicBezTo>
                <a:cubicBezTo>
                  <a:pt x="8140031" y="7748"/>
                  <a:pt x="8139515" y="13015"/>
                  <a:pt x="8140446" y="18288"/>
                </a:cubicBezTo>
                <a:cubicBezTo>
                  <a:pt x="7892673" y="-4012"/>
                  <a:pt x="7668025" y="650"/>
                  <a:pt x="7543480" y="18288"/>
                </a:cubicBezTo>
                <a:cubicBezTo>
                  <a:pt x="7406710" y="-3467"/>
                  <a:pt x="7207646" y="8893"/>
                  <a:pt x="7109323" y="18288"/>
                </a:cubicBezTo>
                <a:cubicBezTo>
                  <a:pt x="6993037" y="49011"/>
                  <a:pt x="6598723" y="59405"/>
                  <a:pt x="6430952" y="18288"/>
                </a:cubicBezTo>
                <a:cubicBezTo>
                  <a:pt x="6284771" y="15315"/>
                  <a:pt x="6162730" y="20350"/>
                  <a:pt x="5915391" y="18288"/>
                </a:cubicBezTo>
                <a:cubicBezTo>
                  <a:pt x="5684668" y="13603"/>
                  <a:pt x="5422852" y="53618"/>
                  <a:pt x="5237020" y="18288"/>
                </a:cubicBezTo>
                <a:cubicBezTo>
                  <a:pt x="5035482" y="26296"/>
                  <a:pt x="4719808" y="55145"/>
                  <a:pt x="4558650" y="18288"/>
                </a:cubicBezTo>
                <a:cubicBezTo>
                  <a:pt x="4375169" y="-35587"/>
                  <a:pt x="4137553" y="12086"/>
                  <a:pt x="3880279" y="18288"/>
                </a:cubicBezTo>
                <a:cubicBezTo>
                  <a:pt x="3624533" y="32648"/>
                  <a:pt x="3467387" y="6480"/>
                  <a:pt x="3201909" y="18288"/>
                </a:cubicBezTo>
                <a:cubicBezTo>
                  <a:pt x="2918126" y="73342"/>
                  <a:pt x="2717830" y="-17156"/>
                  <a:pt x="2604943" y="18288"/>
                </a:cubicBezTo>
                <a:cubicBezTo>
                  <a:pt x="2496133" y="44525"/>
                  <a:pt x="2003915" y="18254"/>
                  <a:pt x="1845168" y="18288"/>
                </a:cubicBezTo>
                <a:cubicBezTo>
                  <a:pt x="1694518" y="14989"/>
                  <a:pt x="1344959" y="44188"/>
                  <a:pt x="1166797" y="18288"/>
                </a:cubicBezTo>
                <a:cubicBezTo>
                  <a:pt x="935925" y="69451"/>
                  <a:pt x="319712" y="-63972"/>
                  <a:pt x="0" y="18288"/>
                </a:cubicBezTo>
                <a:cubicBezTo>
                  <a:pt x="1307" y="12414"/>
                  <a:pt x="-32" y="5741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8140446"/>
                      <a:gd name="connsiteY0" fmla="*/ 0 h 18288"/>
                      <a:gd name="connsiteX1" fmla="*/ 434157 w 8140446"/>
                      <a:gd name="connsiteY1" fmla="*/ 0 h 18288"/>
                      <a:gd name="connsiteX2" fmla="*/ 1193932 w 8140446"/>
                      <a:gd name="connsiteY2" fmla="*/ 0 h 18288"/>
                      <a:gd name="connsiteX3" fmla="*/ 1628089 w 8140446"/>
                      <a:gd name="connsiteY3" fmla="*/ 0 h 18288"/>
                      <a:gd name="connsiteX4" fmla="*/ 2225055 w 8140446"/>
                      <a:gd name="connsiteY4" fmla="*/ 0 h 18288"/>
                      <a:gd name="connsiteX5" fmla="*/ 3066235 w 8140446"/>
                      <a:gd name="connsiteY5" fmla="*/ 0 h 18288"/>
                      <a:gd name="connsiteX6" fmla="*/ 3744605 w 8140446"/>
                      <a:gd name="connsiteY6" fmla="*/ 0 h 18288"/>
                      <a:gd name="connsiteX7" fmla="*/ 4504380 w 8140446"/>
                      <a:gd name="connsiteY7" fmla="*/ 0 h 18288"/>
                      <a:gd name="connsiteX8" fmla="*/ 5101346 w 8140446"/>
                      <a:gd name="connsiteY8" fmla="*/ 0 h 18288"/>
                      <a:gd name="connsiteX9" fmla="*/ 5779717 w 8140446"/>
                      <a:gd name="connsiteY9" fmla="*/ 0 h 18288"/>
                      <a:gd name="connsiteX10" fmla="*/ 6620896 w 8140446"/>
                      <a:gd name="connsiteY10" fmla="*/ 0 h 18288"/>
                      <a:gd name="connsiteX11" fmla="*/ 7136458 w 8140446"/>
                      <a:gd name="connsiteY11" fmla="*/ 0 h 18288"/>
                      <a:gd name="connsiteX12" fmla="*/ 8140446 w 8140446"/>
                      <a:gd name="connsiteY12" fmla="*/ 0 h 18288"/>
                      <a:gd name="connsiteX13" fmla="*/ 8140446 w 8140446"/>
                      <a:gd name="connsiteY13" fmla="*/ 18288 h 18288"/>
                      <a:gd name="connsiteX14" fmla="*/ 7543480 w 8140446"/>
                      <a:gd name="connsiteY14" fmla="*/ 18288 h 18288"/>
                      <a:gd name="connsiteX15" fmla="*/ 7109323 w 8140446"/>
                      <a:gd name="connsiteY15" fmla="*/ 18288 h 18288"/>
                      <a:gd name="connsiteX16" fmla="*/ 6430952 w 8140446"/>
                      <a:gd name="connsiteY16" fmla="*/ 18288 h 18288"/>
                      <a:gd name="connsiteX17" fmla="*/ 5915391 w 8140446"/>
                      <a:gd name="connsiteY17" fmla="*/ 18288 h 18288"/>
                      <a:gd name="connsiteX18" fmla="*/ 5237020 w 8140446"/>
                      <a:gd name="connsiteY18" fmla="*/ 18288 h 18288"/>
                      <a:gd name="connsiteX19" fmla="*/ 4558650 w 8140446"/>
                      <a:gd name="connsiteY19" fmla="*/ 18288 h 18288"/>
                      <a:gd name="connsiteX20" fmla="*/ 3880279 w 8140446"/>
                      <a:gd name="connsiteY20" fmla="*/ 18288 h 18288"/>
                      <a:gd name="connsiteX21" fmla="*/ 3201909 w 8140446"/>
                      <a:gd name="connsiteY21" fmla="*/ 18288 h 18288"/>
                      <a:gd name="connsiteX22" fmla="*/ 2604943 w 8140446"/>
                      <a:gd name="connsiteY22" fmla="*/ 18288 h 18288"/>
                      <a:gd name="connsiteX23" fmla="*/ 1845168 w 8140446"/>
                      <a:gd name="connsiteY23" fmla="*/ 18288 h 18288"/>
                      <a:gd name="connsiteX24" fmla="*/ 1166797 w 8140446"/>
                      <a:gd name="connsiteY24" fmla="*/ 18288 h 18288"/>
                      <a:gd name="connsiteX25" fmla="*/ 0 w 8140446"/>
                      <a:gd name="connsiteY25" fmla="*/ 18288 h 18288"/>
                      <a:gd name="connsiteX26" fmla="*/ 0 w 8140446"/>
                      <a:gd name="connsiteY26" fmla="*/ 0 h 182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</a:cxnLst>
                    <a:rect l="l" t="t" r="r" b="b"/>
                    <a:pathLst>
                      <a:path w="8140446" h="18288" fill="none" extrusionOk="0">
                        <a:moveTo>
                          <a:pt x="0" y="0"/>
                        </a:moveTo>
                        <a:cubicBezTo>
                          <a:pt x="94920" y="9103"/>
                          <a:pt x="287892" y="-4966"/>
                          <a:pt x="434157" y="0"/>
                        </a:cubicBezTo>
                        <a:cubicBezTo>
                          <a:pt x="580422" y="4966"/>
                          <a:pt x="943595" y="-14182"/>
                          <a:pt x="1193932" y="0"/>
                        </a:cubicBezTo>
                        <a:cubicBezTo>
                          <a:pt x="1444270" y="14182"/>
                          <a:pt x="1472129" y="5523"/>
                          <a:pt x="1628089" y="0"/>
                        </a:cubicBezTo>
                        <a:cubicBezTo>
                          <a:pt x="1784049" y="-5523"/>
                          <a:pt x="1962419" y="-17322"/>
                          <a:pt x="2225055" y="0"/>
                        </a:cubicBezTo>
                        <a:cubicBezTo>
                          <a:pt x="2487691" y="17322"/>
                          <a:pt x="2700681" y="1311"/>
                          <a:pt x="3066235" y="0"/>
                        </a:cubicBezTo>
                        <a:cubicBezTo>
                          <a:pt x="3431789" y="-1311"/>
                          <a:pt x="3405662" y="25081"/>
                          <a:pt x="3744605" y="0"/>
                        </a:cubicBezTo>
                        <a:cubicBezTo>
                          <a:pt x="4083548" y="-25081"/>
                          <a:pt x="4265111" y="-11945"/>
                          <a:pt x="4504380" y="0"/>
                        </a:cubicBezTo>
                        <a:cubicBezTo>
                          <a:pt x="4743649" y="11945"/>
                          <a:pt x="4860394" y="-2832"/>
                          <a:pt x="5101346" y="0"/>
                        </a:cubicBezTo>
                        <a:cubicBezTo>
                          <a:pt x="5342298" y="2832"/>
                          <a:pt x="5456387" y="23676"/>
                          <a:pt x="5779717" y="0"/>
                        </a:cubicBezTo>
                        <a:cubicBezTo>
                          <a:pt x="6103047" y="-23676"/>
                          <a:pt x="6270379" y="-37291"/>
                          <a:pt x="6620896" y="0"/>
                        </a:cubicBezTo>
                        <a:cubicBezTo>
                          <a:pt x="6971413" y="37291"/>
                          <a:pt x="6989068" y="24674"/>
                          <a:pt x="7136458" y="0"/>
                        </a:cubicBezTo>
                        <a:cubicBezTo>
                          <a:pt x="7283848" y="-24674"/>
                          <a:pt x="7752532" y="-22436"/>
                          <a:pt x="8140446" y="0"/>
                        </a:cubicBezTo>
                        <a:cubicBezTo>
                          <a:pt x="8140314" y="7702"/>
                          <a:pt x="8140234" y="13511"/>
                          <a:pt x="8140446" y="18288"/>
                        </a:cubicBezTo>
                        <a:cubicBezTo>
                          <a:pt x="7906329" y="-3043"/>
                          <a:pt x="7681180" y="27465"/>
                          <a:pt x="7543480" y="18288"/>
                        </a:cubicBezTo>
                        <a:cubicBezTo>
                          <a:pt x="7405780" y="9111"/>
                          <a:pt x="7216607" y="3660"/>
                          <a:pt x="7109323" y="18288"/>
                        </a:cubicBezTo>
                        <a:cubicBezTo>
                          <a:pt x="7002039" y="32916"/>
                          <a:pt x="6576231" y="42692"/>
                          <a:pt x="6430952" y="18288"/>
                        </a:cubicBezTo>
                        <a:cubicBezTo>
                          <a:pt x="6285673" y="-6116"/>
                          <a:pt x="6138840" y="34521"/>
                          <a:pt x="5915391" y="18288"/>
                        </a:cubicBezTo>
                        <a:cubicBezTo>
                          <a:pt x="5691942" y="2055"/>
                          <a:pt x="5459460" y="51666"/>
                          <a:pt x="5237020" y="18288"/>
                        </a:cubicBezTo>
                        <a:cubicBezTo>
                          <a:pt x="5014580" y="-15090"/>
                          <a:pt x="4747677" y="40449"/>
                          <a:pt x="4558650" y="18288"/>
                        </a:cubicBezTo>
                        <a:cubicBezTo>
                          <a:pt x="4369623" y="-3873"/>
                          <a:pt x="4146061" y="12568"/>
                          <a:pt x="3880279" y="18288"/>
                        </a:cubicBezTo>
                        <a:cubicBezTo>
                          <a:pt x="3614497" y="24008"/>
                          <a:pt x="3473808" y="-12908"/>
                          <a:pt x="3201909" y="18288"/>
                        </a:cubicBezTo>
                        <a:cubicBezTo>
                          <a:pt x="2930010" y="49484"/>
                          <a:pt x="2728175" y="-3430"/>
                          <a:pt x="2604943" y="18288"/>
                        </a:cubicBezTo>
                        <a:cubicBezTo>
                          <a:pt x="2481711" y="40006"/>
                          <a:pt x="2004334" y="26952"/>
                          <a:pt x="1845168" y="18288"/>
                        </a:cubicBezTo>
                        <a:cubicBezTo>
                          <a:pt x="1686003" y="9624"/>
                          <a:pt x="1375070" y="37580"/>
                          <a:pt x="1166797" y="18288"/>
                        </a:cubicBezTo>
                        <a:cubicBezTo>
                          <a:pt x="958524" y="-1004"/>
                          <a:pt x="342846" y="8880"/>
                          <a:pt x="0" y="18288"/>
                        </a:cubicBezTo>
                        <a:cubicBezTo>
                          <a:pt x="129" y="13298"/>
                          <a:pt x="-675" y="6857"/>
                          <a:pt x="0" y="0"/>
                        </a:cubicBezTo>
                        <a:close/>
                      </a:path>
                      <a:path w="8140446" h="18288" stroke="0" extrusionOk="0">
                        <a:moveTo>
                          <a:pt x="0" y="0"/>
                        </a:moveTo>
                        <a:cubicBezTo>
                          <a:pt x="142435" y="-24533"/>
                          <a:pt x="380026" y="17447"/>
                          <a:pt x="596966" y="0"/>
                        </a:cubicBezTo>
                        <a:cubicBezTo>
                          <a:pt x="813906" y="-17447"/>
                          <a:pt x="830530" y="13462"/>
                          <a:pt x="1031123" y="0"/>
                        </a:cubicBezTo>
                        <a:cubicBezTo>
                          <a:pt x="1231716" y="-13462"/>
                          <a:pt x="1634038" y="0"/>
                          <a:pt x="1872303" y="0"/>
                        </a:cubicBezTo>
                        <a:cubicBezTo>
                          <a:pt x="2110568" y="0"/>
                          <a:pt x="2261934" y="-25727"/>
                          <a:pt x="2469269" y="0"/>
                        </a:cubicBezTo>
                        <a:cubicBezTo>
                          <a:pt x="2676604" y="25727"/>
                          <a:pt x="2790440" y="16284"/>
                          <a:pt x="3066235" y="0"/>
                        </a:cubicBezTo>
                        <a:cubicBezTo>
                          <a:pt x="3342030" y="-16284"/>
                          <a:pt x="3685603" y="41976"/>
                          <a:pt x="3907414" y="0"/>
                        </a:cubicBezTo>
                        <a:cubicBezTo>
                          <a:pt x="4129225" y="-41976"/>
                          <a:pt x="4177416" y="-7598"/>
                          <a:pt x="4422976" y="0"/>
                        </a:cubicBezTo>
                        <a:cubicBezTo>
                          <a:pt x="4668536" y="7598"/>
                          <a:pt x="5023499" y="-28058"/>
                          <a:pt x="5264155" y="0"/>
                        </a:cubicBezTo>
                        <a:cubicBezTo>
                          <a:pt x="5504811" y="28058"/>
                          <a:pt x="5703675" y="13288"/>
                          <a:pt x="6105335" y="0"/>
                        </a:cubicBezTo>
                        <a:cubicBezTo>
                          <a:pt x="6506995" y="-13288"/>
                          <a:pt x="6455516" y="-5124"/>
                          <a:pt x="6783705" y="0"/>
                        </a:cubicBezTo>
                        <a:cubicBezTo>
                          <a:pt x="7111894" y="5124"/>
                          <a:pt x="7512856" y="10604"/>
                          <a:pt x="8140446" y="0"/>
                        </a:cubicBezTo>
                        <a:cubicBezTo>
                          <a:pt x="8140458" y="8833"/>
                          <a:pt x="8140986" y="9830"/>
                          <a:pt x="8140446" y="18288"/>
                        </a:cubicBezTo>
                        <a:cubicBezTo>
                          <a:pt x="7959314" y="3345"/>
                          <a:pt x="7870113" y="10437"/>
                          <a:pt x="7706289" y="18288"/>
                        </a:cubicBezTo>
                        <a:cubicBezTo>
                          <a:pt x="7542465" y="26139"/>
                          <a:pt x="7157940" y="17482"/>
                          <a:pt x="6865109" y="18288"/>
                        </a:cubicBezTo>
                        <a:cubicBezTo>
                          <a:pt x="6572278" y="19094"/>
                          <a:pt x="6524256" y="38051"/>
                          <a:pt x="6349548" y="18288"/>
                        </a:cubicBezTo>
                        <a:cubicBezTo>
                          <a:pt x="6174840" y="-1475"/>
                          <a:pt x="5951624" y="174"/>
                          <a:pt x="5671177" y="18288"/>
                        </a:cubicBezTo>
                        <a:cubicBezTo>
                          <a:pt x="5390730" y="36402"/>
                          <a:pt x="5222992" y="60058"/>
                          <a:pt x="4829998" y="18288"/>
                        </a:cubicBezTo>
                        <a:cubicBezTo>
                          <a:pt x="4437004" y="-23482"/>
                          <a:pt x="4344181" y="39087"/>
                          <a:pt x="4151627" y="18288"/>
                        </a:cubicBezTo>
                        <a:cubicBezTo>
                          <a:pt x="3959073" y="-2511"/>
                          <a:pt x="3886970" y="32875"/>
                          <a:pt x="3717470" y="18288"/>
                        </a:cubicBezTo>
                        <a:cubicBezTo>
                          <a:pt x="3547970" y="3701"/>
                          <a:pt x="3451521" y="31872"/>
                          <a:pt x="3201909" y="18288"/>
                        </a:cubicBezTo>
                        <a:cubicBezTo>
                          <a:pt x="2952297" y="4704"/>
                          <a:pt x="2543413" y="6029"/>
                          <a:pt x="2360729" y="18288"/>
                        </a:cubicBezTo>
                        <a:cubicBezTo>
                          <a:pt x="2178045" y="30547"/>
                          <a:pt x="1906056" y="25847"/>
                          <a:pt x="1682359" y="18288"/>
                        </a:cubicBezTo>
                        <a:cubicBezTo>
                          <a:pt x="1458662" y="10730"/>
                          <a:pt x="1330405" y="8046"/>
                          <a:pt x="1166797" y="18288"/>
                        </a:cubicBezTo>
                        <a:cubicBezTo>
                          <a:pt x="1003189" y="28530"/>
                          <a:pt x="278098" y="19533"/>
                          <a:pt x="0" y="18288"/>
                        </a:cubicBezTo>
                        <a:cubicBezTo>
                          <a:pt x="74" y="14054"/>
                          <a:pt x="-46" y="6997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7024471-C4A5-81DE-794F-5F580719E7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62075"/>
            <a:ext cx="7886700" cy="52578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I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2880" lvl="0" indent="-182880" algn="just" defTabSz="914400">
              <a:lnSpc>
                <a:spcPct val="100000"/>
              </a:lnSpc>
              <a:spcBef>
                <a:spcPts val="900"/>
              </a:spcBef>
              <a:buClr>
                <a:prstClr val="black">
                  <a:lumMod val="85000"/>
                  <a:lumOff val="15000"/>
                </a:prstClr>
              </a:buClr>
              <a:buFont typeface="Wingdings" panose="05000000000000000000" pitchFamily="2" charset="2"/>
              <a:buChar char="Ø"/>
            </a:pPr>
            <a:r>
              <a:rPr lang="en-IN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Sec 2(e) : Agreement is defined as every promise and set of promises forming consideration of each other</a:t>
            </a:r>
          </a:p>
          <a:p>
            <a:pPr marL="182880" lvl="0" indent="-182880" algn="just" defTabSz="914400">
              <a:lnSpc>
                <a:spcPct val="100000"/>
              </a:lnSpc>
              <a:spcBef>
                <a:spcPts val="900"/>
              </a:spcBef>
              <a:buClr>
                <a:prstClr val="black">
                  <a:lumMod val="85000"/>
                  <a:lumOff val="15000"/>
                </a:prstClr>
              </a:buClr>
              <a:buFont typeface="Wingdings" panose="05000000000000000000" pitchFamily="2" charset="2"/>
              <a:buChar char="Ø"/>
            </a:pPr>
            <a:r>
              <a:rPr lang="en-IN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Sec 2(h) : Contract is defined as an agreement enforceable by law </a:t>
            </a:r>
          </a:p>
          <a:p>
            <a:pPr marL="182880" lvl="0" indent="-182880" algn="just" defTabSz="914400">
              <a:lnSpc>
                <a:spcPct val="100000"/>
              </a:lnSpc>
              <a:spcBef>
                <a:spcPts val="900"/>
              </a:spcBef>
              <a:buClr>
                <a:prstClr val="black">
                  <a:lumMod val="85000"/>
                  <a:lumOff val="15000"/>
                </a:prstClr>
              </a:buClr>
              <a:buFont typeface="Wingdings" panose="05000000000000000000" pitchFamily="2" charset="2"/>
              <a:buChar char="Ø"/>
            </a:pPr>
            <a:r>
              <a:rPr lang="en-IN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Thus for formation of contract two criterion – an agreement and legal enforceability  </a:t>
            </a:r>
          </a:p>
          <a:p>
            <a:pPr marL="182880" lvl="0" indent="-182880" algn="just" defTabSz="914400">
              <a:lnSpc>
                <a:spcPct val="100000"/>
              </a:lnSpc>
              <a:spcBef>
                <a:spcPts val="900"/>
              </a:spcBef>
              <a:buClr>
                <a:prstClr val="black">
                  <a:lumMod val="85000"/>
                  <a:lumOff val="15000"/>
                </a:prstClr>
              </a:buClr>
              <a:buFont typeface="Wingdings" panose="05000000000000000000" pitchFamily="2" charset="2"/>
              <a:buChar char="Ø"/>
            </a:pPr>
            <a:r>
              <a:rPr lang="en-IN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Sec-10 of act specifies the criterion for agreements to be qualified as contracts </a:t>
            </a:r>
          </a:p>
          <a:p>
            <a:pPr marL="182880" lvl="0" indent="-182880" algn="just" defTabSz="914400">
              <a:lnSpc>
                <a:spcPct val="100000"/>
              </a:lnSpc>
              <a:spcBef>
                <a:spcPts val="900"/>
              </a:spcBef>
              <a:buClr>
                <a:prstClr val="black">
                  <a:lumMod val="85000"/>
                  <a:lumOff val="15000"/>
                </a:prstClr>
              </a:buClr>
              <a:buFont typeface="Wingdings" panose="05000000000000000000" pitchFamily="2" charset="2"/>
              <a:buChar char="Ø"/>
            </a:pPr>
            <a:r>
              <a:rPr lang="en-IN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Though legal meanings are different – Contracts and Agreements  are used synonymously </a:t>
            </a:r>
          </a:p>
          <a:p>
            <a:pPr>
              <a:buFont typeface="Wingdings" panose="05000000000000000000" pitchFamily="2" charset="2"/>
              <a:buChar char="Ø"/>
            </a:pPr>
            <a:endParaRPr lang="en-IN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IN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IN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0852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3B115FE4-0C84-51E0-1077-49E456BE25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>
            <a:normAutofit/>
          </a:bodyPr>
          <a:lstStyle/>
          <a:p>
            <a:r>
              <a:rPr lang="en-IN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Acceptance of Proposal </a:t>
            </a:r>
            <a:endParaRPr lang="en-IN" sz="40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1777" y="1677373"/>
            <a:ext cx="8140446" cy="18288"/>
          </a:xfrm>
          <a:custGeom>
            <a:avLst/>
            <a:gdLst>
              <a:gd name="connsiteX0" fmla="*/ 0 w 8140446"/>
              <a:gd name="connsiteY0" fmla="*/ 0 h 18288"/>
              <a:gd name="connsiteX1" fmla="*/ 434157 w 8140446"/>
              <a:gd name="connsiteY1" fmla="*/ 0 h 18288"/>
              <a:gd name="connsiteX2" fmla="*/ 1193932 w 8140446"/>
              <a:gd name="connsiteY2" fmla="*/ 0 h 18288"/>
              <a:gd name="connsiteX3" fmla="*/ 1628089 w 8140446"/>
              <a:gd name="connsiteY3" fmla="*/ 0 h 18288"/>
              <a:gd name="connsiteX4" fmla="*/ 2225055 w 8140446"/>
              <a:gd name="connsiteY4" fmla="*/ 0 h 18288"/>
              <a:gd name="connsiteX5" fmla="*/ 3066235 w 8140446"/>
              <a:gd name="connsiteY5" fmla="*/ 0 h 18288"/>
              <a:gd name="connsiteX6" fmla="*/ 3744605 w 8140446"/>
              <a:gd name="connsiteY6" fmla="*/ 0 h 18288"/>
              <a:gd name="connsiteX7" fmla="*/ 4504380 w 8140446"/>
              <a:gd name="connsiteY7" fmla="*/ 0 h 18288"/>
              <a:gd name="connsiteX8" fmla="*/ 5101346 w 8140446"/>
              <a:gd name="connsiteY8" fmla="*/ 0 h 18288"/>
              <a:gd name="connsiteX9" fmla="*/ 5779717 w 8140446"/>
              <a:gd name="connsiteY9" fmla="*/ 0 h 18288"/>
              <a:gd name="connsiteX10" fmla="*/ 6620896 w 8140446"/>
              <a:gd name="connsiteY10" fmla="*/ 0 h 18288"/>
              <a:gd name="connsiteX11" fmla="*/ 7136458 w 8140446"/>
              <a:gd name="connsiteY11" fmla="*/ 0 h 18288"/>
              <a:gd name="connsiteX12" fmla="*/ 8140446 w 8140446"/>
              <a:gd name="connsiteY12" fmla="*/ 0 h 18288"/>
              <a:gd name="connsiteX13" fmla="*/ 8140446 w 8140446"/>
              <a:gd name="connsiteY13" fmla="*/ 18288 h 18288"/>
              <a:gd name="connsiteX14" fmla="*/ 7543480 w 8140446"/>
              <a:gd name="connsiteY14" fmla="*/ 18288 h 18288"/>
              <a:gd name="connsiteX15" fmla="*/ 7109323 w 8140446"/>
              <a:gd name="connsiteY15" fmla="*/ 18288 h 18288"/>
              <a:gd name="connsiteX16" fmla="*/ 6430952 w 8140446"/>
              <a:gd name="connsiteY16" fmla="*/ 18288 h 18288"/>
              <a:gd name="connsiteX17" fmla="*/ 5915391 w 8140446"/>
              <a:gd name="connsiteY17" fmla="*/ 18288 h 18288"/>
              <a:gd name="connsiteX18" fmla="*/ 5237020 w 8140446"/>
              <a:gd name="connsiteY18" fmla="*/ 18288 h 18288"/>
              <a:gd name="connsiteX19" fmla="*/ 4558650 w 8140446"/>
              <a:gd name="connsiteY19" fmla="*/ 18288 h 18288"/>
              <a:gd name="connsiteX20" fmla="*/ 3880279 w 8140446"/>
              <a:gd name="connsiteY20" fmla="*/ 18288 h 18288"/>
              <a:gd name="connsiteX21" fmla="*/ 3201909 w 8140446"/>
              <a:gd name="connsiteY21" fmla="*/ 18288 h 18288"/>
              <a:gd name="connsiteX22" fmla="*/ 2604943 w 8140446"/>
              <a:gd name="connsiteY22" fmla="*/ 18288 h 18288"/>
              <a:gd name="connsiteX23" fmla="*/ 1845168 w 8140446"/>
              <a:gd name="connsiteY23" fmla="*/ 18288 h 18288"/>
              <a:gd name="connsiteX24" fmla="*/ 1166797 w 8140446"/>
              <a:gd name="connsiteY24" fmla="*/ 18288 h 18288"/>
              <a:gd name="connsiteX25" fmla="*/ 0 w 8140446"/>
              <a:gd name="connsiteY25" fmla="*/ 18288 h 18288"/>
              <a:gd name="connsiteX26" fmla="*/ 0 w 8140446"/>
              <a:gd name="connsiteY26" fmla="*/ 0 h 18288"/>
              <a:gd name="connsiteX0" fmla="*/ 0 w 8140446"/>
              <a:gd name="connsiteY0" fmla="*/ 0 h 18288"/>
              <a:gd name="connsiteX1" fmla="*/ 596966 w 8140446"/>
              <a:gd name="connsiteY1" fmla="*/ 0 h 18288"/>
              <a:gd name="connsiteX2" fmla="*/ 1031123 w 8140446"/>
              <a:gd name="connsiteY2" fmla="*/ 0 h 18288"/>
              <a:gd name="connsiteX3" fmla="*/ 1872303 w 8140446"/>
              <a:gd name="connsiteY3" fmla="*/ 0 h 18288"/>
              <a:gd name="connsiteX4" fmla="*/ 2469269 w 8140446"/>
              <a:gd name="connsiteY4" fmla="*/ 0 h 18288"/>
              <a:gd name="connsiteX5" fmla="*/ 3066235 w 8140446"/>
              <a:gd name="connsiteY5" fmla="*/ 0 h 18288"/>
              <a:gd name="connsiteX6" fmla="*/ 3907414 w 8140446"/>
              <a:gd name="connsiteY6" fmla="*/ 0 h 18288"/>
              <a:gd name="connsiteX7" fmla="*/ 4422976 w 8140446"/>
              <a:gd name="connsiteY7" fmla="*/ 0 h 18288"/>
              <a:gd name="connsiteX8" fmla="*/ 5264155 w 8140446"/>
              <a:gd name="connsiteY8" fmla="*/ 0 h 18288"/>
              <a:gd name="connsiteX9" fmla="*/ 6105335 w 8140446"/>
              <a:gd name="connsiteY9" fmla="*/ 0 h 18288"/>
              <a:gd name="connsiteX10" fmla="*/ 6783705 w 8140446"/>
              <a:gd name="connsiteY10" fmla="*/ 0 h 18288"/>
              <a:gd name="connsiteX11" fmla="*/ 8140446 w 8140446"/>
              <a:gd name="connsiteY11" fmla="*/ 0 h 18288"/>
              <a:gd name="connsiteX12" fmla="*/ 8140446 w 8140446"/>
              <a:gd name="connsiteY12" fmla="*/ 18288 h 18288"/>
              <a:gd name="connsiteX13" fmla="*/ 7706289 w 8140446"/>
              <a:gd name="connsiteY13" fmla="*/ 18288 h 18288"/>
              <a:gd name="connsiteX14" fmla="*/ 6865109 w 8140446"/>
              <a:gd name="connsiteY14" fmla="*/ 18288 h 18288"/>
              <a:gd name="connsiteX15" fmla="*/ 6349548 w 8140446"/>
              <a:gd name="connsiteY15" fmla="*/ 18288 h 18288"/>
              <a:gd name="connsiteX16" fmla="*/ 5671177 w 8140446"/>
              <a:gd name="connsiteY16" fmla="*/ 18288 h 18288"/>
              <a:gd name="connsiteX17" fmla="*/ 4829998 w 8140446"/>
              <a:gd name="connsiteY17" fmla="*/ 18288 h 18288"/>
              <a:gd name="connsiteX18" fmla="*/ 4151627 w 8140446"/>
              <a:gd name="connsiteY18" fmla="*/ 18288 h 18288"/>
              <a:gd name="connsiteX19" fmla="*/ 3717470 w 8140446"/>
              <a:gd name="connsiteY19" fmla="*/ 18288 h 18288"/>
              <a:gd name="connsiteX20" fmla="*/ 3201909 w 8140446"/>
              <a:gd name="connsiteY20" fmla="*/ 18288 h 18288"/>
              <a:gd name="connsiteX21" fmla="*/ 2360729 w 8140446"/>
              <a:gd name="connsiteY21" fmla="*/ 18288 h 18288"/>
              <a:gd name="connsiteX22" fmla="*/ 1682359 w 8140446"/>
              <a:gd name="connsiteY22" fmla="*/ 18288 h 18288"/>
              <a:gd name="connsiteX23" fmla="*/ 1166797 w 8140446"/>
              <a:gd name="connsiteY23" fmla="*/ 18288 h 18288"/>
              <a:gd name="connsiteX24" fmla="*/ 0 w 8140446"/>
              <a:gd name="connsiteY24" fmla="*/ 18288 h 18288"/>
              <a:gd name="connsiteX25" fmla="*/ 0 w 8140446"/>
              <a:gd name="connsiteY2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8140446" h="18288" fill="none" extrusionOk="0">
                <a:moveTo>
                  <a:pt x="0" y="0"/>
                </a:moveTo>
                <a:cubicBezTo>
                  <a:pt x="87427" y="6231"/>
                  <a:pt x="309612" y="-26324"/>
                  <a:pt x="434157" y="0"/>
                </a:cubicBezTo>
                <a:cubicBezTo>
                  <a:pt x="536972" y="29330"/>
                  <a:pt x="959392" y="28619"/>
                  <a:pt x="1193932" y="0"/>
                </a:cubicBezTo>
                <a:cubicBezTo>
                  <a:pt x="1446097" y="13819"/>
                  <a:pt x="1471680" y="7203"/>
                  <a:pt x="1628089" y="0"/>
                </a:cubicBezTo>
                <a:cubicBezTo>
                  <a:pt x="1817415" y="4047"/>
                  <a:pt x="1949536" y="-59324"/>
                  <a:pt x="2225055" y="0"/>
                </a:cubicBezTo>
                <a:cubicBezTo>
                  <a:pt x="2520490" y="18365"/>
                  <a:pt x="2717469" y="18707"/>
                  <a:pt x="3066235" y="0"/>
                </a:cubicBezTo>
                <a:cubicBezTo>
                  <a:pt x="3437075" y="3751"/>
                  <a:pt x="3408347" y="31644"/>
                  <a:pt x="3744605" y="0"/>
                </a:cubicBezTo>
                <a:cubicBezTo>
                  <a:pt x="4097249" y="-11527"/>
                  <a:pt x="4249699" y="-32555"/>
                  <a:pt x="4504380" y="0"/>
                </a:cubicBezTo>
                <a:cubicBezTo>
                  <a:pt x="4737570" y="17980"/>
                  <a:pt x="4877497" y="1006"/>
                  <a:pt x="5101346" y="0"/>
                </a:cubicBezTo>
                <a:cubicBezTo>
                  <a:pt x="5359305" y="-15330"/>
                  <a:pt x="5447195" y="7257"/>
                  <a:pt x="5779717" y="0"/>
                </a:cubicBezTo>
                <a:cubicBezTo>
                  <a:pt x="6090019" y="-17621"/>
                  <a:pt x="6273151" y="4279"/>
                  <a:pt x="6620896" y="0"/>
                </a:cubicBezTo>
                <a:cubicBezTo>
                  <a:pt x="6968586" y="34056"/>
                  <a:pt x="6990073" y="23587"/>
                  <a:pt x="7136458" y="0"/>
                </a:cubicBezTo>
                <a:cubicBezTo>
                  <a:pt x="7320575" y="20480"/>
                  <a:pt x="7847401" y="-6173"/>
                  <a:pt x="8140446" y="0"/>
                </a:cubicBezTo>
                <a:cubicBezTo>
                  <a:pt x="8139878" y="7862"/>
                  <a:pt x="8140227" y="13269"/>
                  <a:pt x="8140446" y="18288"/>
                </a:cubicBezTo>
                <a:cubicBezTo>
                  <a:pt x="7908069" y="-20636"/>
                  <a:pt x="7683037" y="21977"/>
                  <a:pt x="7543480" y="18288"/>
                </a:cubicBezTo>
                <a:cubicBezTo>
                  <a:pt x="7393752" y="10050"/>
                  <a:pt x="7221032" y="-3229"/>
                  <a:pt x="7109323" y="18288"/>
                </a:cubicBezTo>
                <a:cubicBezTo>
                  <a:pt x="7015297" y="22483"/>
                  <a:pt x="6599332" y="40899"/>
                  <a:pt x="6430952" y="18288"/>
                </a:cubicBezTo>
                <a:cubicBezTo>
                  <a:pt x="6292915" y="-34150"/>
                  <a:pt x="6142305" y="21507"/>
                  <a:pt x="5915391" y="18288"/>
                </a:cubicBezTo>
                <a:cubicBezTo>
                  <a:pt x="5682725" y="47843"/>
                  <a:pt x="5440566" y="31420"/>
                  <a:pt x="5237020" y="18288"/>
                </a:cubicBezTo>
                <a:cubicBezTo>
                  <a:pt x="5046456" y="10577"/>
                  <a:pt x="4706449" y="51976"/>
                  <a:pt x="4558650" y="18288"/>
                </a:cubicBezTo>
                <a:cubicBezTo>
                  <a:pt x="4361396" y="-987"/>
                  <a:pt x="4145362" y="-22303"/>
                  <a:pt x="3880279" y="18288"/>
                </a:cubicBezTo>
                <a:cubicBezTo>
                  <a:pt x="3610716" y="25411"/>
                  <a:pt x="3472690" y="4008"/>
                  <a:pt x="3201909" y="18288"/>
                </a:cubicBezTo>
                <a:cubicBezTo>
                  <a:pt x="2913595" y="35097"/>
                  <a:pt x="2753317" y="-1149"/>
                  <a:pt x="2604943" y="18288"/>
                </a:cubicBezTo>
                <a:cubicBezTo>
                  <a:pt x="2450130" y="36989"/>
                  <a:pt x="1974183" y="40159"/>
                  <a:pt x="1845168" y="18288"/>
                </a:cubicBezTo>
                <a:cubicBezTo>
                  <a:pt x="1677929" y="220"/>
                  <a:pt x="1378098" y="-772"/>
                  <a:pt x="1166797" y="18288"/>
                </a:cubicBezTo>
                <a:cubicBezTo>
                  <a:pt x="921150" y="53277"/>
                  <a:pt x="327457" y="47297"/>
                  <a:pt x="0" y="18288"/>
                </a:cubicBezTo>
                <a:cubicBezTo>
                  <a:pt x="-589" y="13471"/>
                  <a:pt x="-474" y="7409"/>
                  <a:pt x="0" y="0"/>
                </a:cubicBezTo>
                <a:close/>
              </a:path>
              <a:path w="8140446" h="18288" stroke="0" extrusionOk="0">
                <a:moveTo>
                  <a:pt x="0" y="0"/>
                </a:moveTo>
                <a:cubicBezTo>
                  <a:pt x="136968" y="-25482"/>
                  <a:pt x="379786" y="11224"/>
                  <a:pt x="596966" y="0"/>
                </a:cubicBezTo>
                <a:cubicBezTo>
                  <a:pt x="815878" y="-21223"/>
                  <a:pt x="832062" y="11868"/>
                  <a:pt x="1031123" y="0"/>
                </a:cubicBezTo>
                <a:cubicBezTo>
                  <a:pt x="1256800" y="-30738"/>
                  <a:pt x="1658090" y="-20345"/>
                  <a:pt x="1872303" y="0"/>
                </a:cubicBezTo>
                <a:cubicBezTo>
                  <a:pt x="2115604" y="28431"/>
                  <a:pt x="2277865" y="-40642"/>
                  <a:pt x="2469269" y="0"/>
                </a:cubicBezTo>
                <a:cubicBezTo>
                  <a:pt x="2679731" y="25919"/>
                  <a:pt x="2788602" y="-6498"/>
                  <a:pt x="3066235" y="0"/>
                </a:cubicBezTo>
                <a:cubicBezTo>
                  <a:pt x="3325663" y="-14487"/>
                  <a:pt x="3706561" y="67517"/>
                  <a:pt x="3907414" y="0"/>
                </a:cubicBezTo>
                <a:cubicBezTo>
                  <a:pt x="4127229" y="-37113"/>
                  <a:pt x="4179037" y="-8167"/>
                  <a:pt x="4422976" y="0"/>
                </a:cubicBezTo>
                <a:cubicBezTo>
                  <a:pt x="4683575" y="-28486"/>
                  <a:pt x="5055803" y="-13799"/>
                  <a:pt x="5264155" y="0"/>
                </a:cubicBezTo>
                <a:cubicBezTo>
                  <a:pt x="5513566" y="14315"/>
                  <a:pt x="5735215" y="2768"/>
                  <a:pt x="6105335" y="0"/>
                </a:cubicBezTo>
                <a:cubicBezTo>
                  <a:pt x="6510913" y="-12587"/>
                  <a:pt x="6456171" y="3247"/>
                  <a:pt x="6783705" y="0"/>
                </a:cubicBezTo>
                <a:cubicBezTo>
                  <a:pt x="7057099" y="-15461"/>
                  <a:pt x="7592067" y="5384"/>
                  <a:pt x="8140446" y="0"/>
                </a:cubicBezTo>
                <a:cubicBezTo>
                  <a:pt x="8140452" y="8597"/>
                  <a:pt x="8141122" y="9732"/>
                  <a:pt x="8140446" y="18288"/>
                </a:cubicBezTo>
                <a:cubicBezTo>
                  <a:pt x="7961834" y="8406"/>
                  <a:pt x="7874097" y="10350"/>
                  <a:pt x="7706289" y="18288"/>
                </a:cubicBezTo>
                <a:cubicBezTo>
                  <a:pt x="7582508" y="-14920"/>
                  <a:pt x="7179551" y="-33111"/>
                  <a:pt x="6865109" y="18288"/>
                </a:cubicBezTo>
                <a:cubicBezTo>
                  <a:pt x="6583382" y="24117"/>
                  <a:pt x="6525821" y="36696"/>
                  <a:pt x="6349548" y="18288"/>
                </a:cubicBezTo>
                <a:cubicBezTo>
                  <a:pt x="6209953" y="10881"/>
                  <a:pt x="5959707" y="-47828"/>
                  <a:pt x="5671177" y="18288"/>
                </a:cubicBezTo>
                <a:cubicBezTo>
                  <a:pt x="5387744" y="29809"/>
                  <a:pt x="5228514" y="101507"/>
                  <a:pt x="4829998" y="18288"/>
                </a:cubicBezTo>
                <a:cubicBezTo>
                  <a:pt x="4415646" y="-28596"/>
                  <a:pt x="4343809" y="28954"/>
                  <a:pt x="4151627" y="18288"/>
                </a:cubicBezTo>
                <a:cubicBezTo>
                  <a:pt x="3950673" y="-9796"/>
                  <a:pt x="3879947" y="41143"/>
                  <a:pt x="3717470" y="18288"/>
                </a:cubicBezTo>
                <a:cubicBezTo>
                  <a:pt x="3558660" y="10110"/>
                  <a:pt x="3468854" y="29375"/>
                  <a:pt x="3201909" y="18288"/>
                </a:cubicBezTo>
                <a:cubicBezTo>
                  <a:pt x="2965673" y="10505"/>
                  <a:pt x="2568327" y="22116"/>
                  <a:pt x="2360729" y="18288"/>
                </a:cubicBezTo>
                <a:cubicBezTo>
                  <a:pt x="2171885" y="49144"/>
                  <a:pt x="1923258" y="16020"/>
                  <a:pt x="1682359" y="18288"/>
                </a:cubicBezTo>
                <a:cubicBezTo>
                  <a:pt x="1430698" y="-2378"/>
                  <a:pt x="1324229" y="-1751"/>
                  <a:pt x="1166797" y="18288"/>
                </a:cubicBezTo>
                <a:cubicBezTo>
                  <a:pt x="1001390" y="41795"/>
                  <a:pt x="324313" y="57964"/>
                  <a:pt x="0" y="18288"/>
                </a:cubicBezTo>
                <a:cubicBezTo>
                  <a:pt x="285" y="13135"/>
                  <a:pt x="532" y="5956"/>
                  <a:pt x="0" y="0"/>
                </a:cubicBezTo>
                <a:close/>
              </a:path>
              <a:path w="8140446" h="18288" fill="none" stroke="0" extrusionOk="0">
                <a:moveTo>
                  <a:pt x="0" y="0"/>
                </a:moveTo>
                <a:cubicBezTo>
                  <a:pt x="69532" y="-6557"/>
                  <a:pt x="264219" y="3919"/>
                  <a:pt x="434157" y="0"/>
                </a:cubicBezTo>
                <a:cubicBezTo>
                  <a:pt x="600013" y="9090"/>
                  <a:pt x="921449" y="-13478"/>
                  <a:pt x="1193932" y="0"/>
                </a:cubicBezTo>
                <a:cubicBezTo>
                  <a:pt x="1443592" y="14844"/>
                  <a:pt x="1471188" y="10722"/>
                  <a:pt x="1628089" y="0"/>
                </a:cubicBezTo>
                <a:cubicBezTo>
                  <a:pt x="1750006" y="-24149"/>
                  <a:pt x="1967480" y="-14904"/>
                  <a:pt x="2225055" y="0"/>
                </a:cubicBezTo>
                <a:cubicBezTo>
                  <a:pt x="2503918" y="19247"/>
                  <a:pt x="2709263" y="-16351"/>
                  <a:pt x="3066235" y="0"/>
                </a:cubicBezTo>
                <a:cubicBezTo>
                  <a:pt x="3429723" y="-1627"/>
                  <a:pt x="3399401" y="30976"/>
                  <a:pt x="3744605" y="0"/>
                </a:cubicBezTo>
                <a:cubicBezTo>
                  <a:pt x="4081920" y="-40602"/>
                  <a:pt x="4258272" y="-2441"/>
                  <a:pt x="4504380" y="0"/>
                </a:cubicBezTo>
                <a:cubicBezTo>
                  <a:pt x="4760039" y="21121"/>
                  <a:pt x="4866555" y="-1351"/>
                  <a:pt x="5101346" y="0"/>
                </a:cubicBezTo>
                <a:cubicBezTo>
                  <a:pt x="5336279" y="1859"/>
                  <a:pt x="5465100" y="30801"/>
                  <a:pt x="5779717" y="0"/>
                </a:cubicBezTo>
                <a:cubicBezTo>
                  <a:pt x="6117018" y="-2879"/>
                  <a:pt x="6273497" y="-5002"/>
                  <a:pt x="6620896" y="0"/>
                </a:cubicBezTo>
                <a:cubicBezTo>
                  <a:pt x="6972306" y="38666"/>
                  <a:pt x="6992056" y="28334"/>
                  <a:pt x="7136458" y="0"/>
                </a:cubicBezTo>
                <a:cubicBezTo>
                  <a:pt x="7325567" y="-61201"/>
                  <a:pt x="7766555" y="-88399"/>
                  <a:pt x="8140446" y="0"/>
                </a:cubicBezTo>
                <a:cubicBezTo>
                  <a:pt x="8140031" y="7748"/>
                  <a:pt x="8139515" y="13015"/>
                  <a:pt x="8140446" y="18288"/>
                </a:cubicBezTo>
                <a:cubicBezTo>
                  <a:pt x="7892673" y="-4012"/>
                  <a:pt x="7668025" y="650"/>
                  <a:pt x="7543480" y="18288"/>
                </a:cubicBezTo>
                <a:cubicBezTo>
                  <a:pt x="7406710" y="-3467"/>
                  <a:pt x="7207646" y="8893"/>
                  <a:pt x="7109323" y="18288"/>
                </a:cubicBezTo>
                <a:cubicBezTo>
                  <a:pt x="6993037" y="49011"/>
                  <a:pt x="6598723" y="59405"/>
                  <a:pt x="6430952" y="18288"/>
                </a:cubicBezTo>
                <a:cubicBezTo>
                  <a:pt x="6284771" y="15315"/>
                  <a:pt x="6162730" y="20350"/>
                  <a:pt x="5915391" y="18288"/>
                </a:cubicBezTo>
                <a:cubicBezTo>
                  <a:pt x="5684668" y="13603"/>
                  <a:pt x="5422852" y="53618"/>
                  <a:pt x="5237020" y="18288"/>
                </a:cubicBezTo>
                <a:cubicBezTo>
                  <a:pt x="5035482" y="26296"/>
                  <a:pt x="4719808" y="55145"/>
                  <a:pt x="4558650" y="18288"/>
                </a:cubicBezTo>
                <a:cubicBezTo>
                  <a:pt x="4375169" y="-35587"/>
                  <a:pt x="4137553" y="12086"/>
                  <a:pt x="3880279" y="18288"/>
                </a:cubicBezTo>
                <a:cubicBezTo>
                  <a:pt x="3624533" y="32648"/>
                  <a:pt x="3467387" y="6480"/>
                  <a:pt x="3201909" y="18288"/>
                </a:cubicBezTo>
                <a:cubicBezTo>
                  <a:pt x="2918126" y="73342"/>
                  <a:pt x="2717830" y="-17156"/>
                  <a:pt x="2604943" y="18288"/>
                </a:cubicBezTo>
                <a:cubicBezTo>
                  <a:pt x="2496133" y="44525"/>
                  <a:pt x="2003915" y="18254"/>
                  <a:pt x="1845168" y="18288"/>
                </a:cubicBezTo>
                <a:cubicBezTo>
                  <a:pt x="1694518" y="14989"/>
                  <a:pt x="1344959" y="44188"/>
                  <a:pt x="1166797" y="18288"/>
                </a:cubicBezTo>
                <a:cubicBezTo>
                  <a:pt x="935925" y="69451"/>
                  <a:pt x="319712" y="-63972"/>
                  <a:pt x="0" y="18288"/>
                </a:cubicBezTo>
                <a:cubicBezTo>
                  <a:pt x="1307" y="12414"/>
                  <a:pt x="-32" y="5741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8140446"/>
                      <a:gd name="connsiteY0" fmla="*/ 0 h 18288"/>
                      <a:gd name="connsiteX1" fmla="*/ 434157 w 8140446"/>
                      <a:gd name="connsiteY1" fmla="*/ 0 h 18288"/>
                      <a:gd name="connsiteX2" fmla="*/ 1193932 w 8140446"/>
                      <a:gd name="connsiteY2" fmla="*/ 0 h 18288"/>
                      <a:gd name="connsiteX3" fmla="*/ 1628089 w 8140446"/>
                      <a:gd name="connsiteY3" fmla="*/ 0 h 18288"/>
                      <a:gd name="connsiteX4" fmla="*/ 2225055 w 8140446"/>
                      <a:gd name="connsiteY4" fmla="*/ 0 h 18288"/>
                      <a:gd name="connsiteX5" fmla="*/ 3066235 w 8140446"/>
                      <a:gd name="connsiteY5" fmla="*/ 0 h 18288"/>
                      <a:gd name="connsiteX6" fmla="*/ 3744605 w 8140446"/>
                      <a:gd name="connsiteY6" fmla="*/ 0 h 18288"/>
                      <a:gd name="connsiteX7" fmla="*/ 4504380 w 8140446"/>
                      <a:gd name="connsiteY7" fmla="*/ 0 h 18288"/>
                      <a:gd name="connsiteX8" fmla="*/ 5101346 w 8140446"/>
                      <a:gd name="connsiteY8" fmla="*/ 0 h 18288"/>
                      <a:gd name="connsiteX9" fmla="*/ 5779717 w 8140446"/>
                      <a:gd name="connsiteY9" fmla="*/ 0 h 18288"/>
                      <a:gd name="connsiteX10" fmla="*/ 6620896 w 8140446"/>
                      <a:gd name="connsiteY10" fmla="*/ 0 h 18288"/>
                      <a:gd name="connsiteX11" fmla="*/ 7136458 w 8140446"/>
                      <a:gd name="connsiteY11" fmla="*/ 0 h 18288"/>
                      <a:gd name="connsiteX12" fmla="*/ 8140446 w 8140446"/>
                      <a:gd name="connsiteY12" fmla="*/ 0 h 18288"/>
                      <a:gd name="connsiteX13" fmla="*/ 8140446 w 8140446"/>
                      <a:gd name="connsiteY13" fmla="*/ 18288 h 18288"/>
                      <a:gd name="connsiteX14" fmla="*/ 7543480 w 8140446"/>
                      <a:gd name="connsiteY14" fmla="*/ 18288 h 18288"/>
                      <a:gd name="connsiteX15" fmla="*/ 7109323 w 8140446"/>
                      <a:gd name="connsiteY15" fmla="*/ 18288 h 18288"/>
                      <a:gd name="connsiteX16" fmla="*/ 6430952 w 8140446"/>
                      <a:gd name="connsiteY16" fmla="*/ 18288 h 18288"/>
                      <a:gd name="connsiteX17" fmla="*/ 5915391 w 8140446"/>
                      <a:gd name="connsiteY17" fmla="*/ 18288 h 18288"/>
                      <a:gd name="connsiteX18" fmla="*/ 5237020 w 8140446"/>
                      <a:gd name="connsiteY18" fmla="*/ 18288 h 18288"/>
                      <a:gd name="connsiteX19" fmla="*/ 4558650 w 8140446"/>
                      <a:gd name="connsiteY19" fmla="*/ 18288 h 18288"/>
                      <a:gd name="connsiteX20" fmla="*/ 3880279 w 8140446"/>
                      <a:gd name="connsiteY20" fmla="*/ 18288 h 18288"/>
                      <a:gd name="connsiteX21" fmla="*/ 3201909 w 8140446"/>
                      <a:gd name="connsiteY21" fmla="*/ 18288 h 18288"/>
                      <a:gd name="connsiteX22" fmla="*/ 2604943 w 8140446"/>
                      <a:gd name="connsiteY22" fmla="*/ 18288 h 18288"/>
                      <a:gd name="connsiteX23" fmla="*/ 1845168 w 8140446"/>
                      <a:gd name="connsiteY23" fmla="*/ 18288 h 18288"/>
                      <a:gd name="connsiteX24" fmla="*/ 1166797 w 8140446"/>
                      <a:gd name="connsiteY24" fmla="*/ 18288 h 18288"/>
                      <a:gd name="connsiteX25" fmla="*/ 0 w 8140446"/>
                      <a:gd name="connsiteY25" fmla="*/ 18288 h 18288"/>
                      <a:gd name="connsiteX26" fmla="*/ 0 w 8140446"/>
                      <a:gd name="connsiteY26" fmla="*/ 0 h 182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</a:cxnLst>
                    <a:rect l="l" t="t" r="r" b="b"/>
                    <a:pathLst>
                      <a:path w="8140446" h="18288" fill="none" extrusionOk="0">
                        <a:moveTo>
                          <a:pt x="0" y="0"/>
                        </a:moveTo>
                        <a:cubicBezTo>
                          <a:pt x="94920" y="9103"/>
                          <a:pt x="287892" y="-4966"/>
                          <a:pt x="434157" y="0"/>
                        </a:cubicBezTo>
                        <a:cubicBezTo>
                          <a:pt x="580422" y="4966"/>
                          <a:pt x="943595" y="-14182"/>
                          <a:pt x="1193932" y="0"/>
                        </a:cubicBezTo>
                        <a:cubicBezTo>
                          <a:pt x="1444270" y="14182"/>
                          <a:pt x="1472129" y="5523"/>
                          <a:pt x="1628089" y="0"/>
                        </a:cubicBezTo>
                        <a:cubicBezTo>
                          <a:pt x="1784049" y="-5523"/>
                          <a:pt x="1962419" y="-17322"/>
                          <a:pt x="2225055" y="0"/>
                        </a:cubicBezTo>
                        <a:cubicBezTo>
                          <a:pt x="2487691" y="17322"/>
                          <a:pt x="2700681" y="1311"/>
                          <a:pt x="3066235" y="0"/>
                        </a:cubicBezTo>
                        <a:cubicBezTo>
                          <a:pt x="3431789" y="-1311"/>
                          <a:pt x="3405662" y="25081"/>
                          <a:pt x="3744605" y="0"/>
                        </a:cubicBezTo>
                        <a:cubicBezTo>
                          <a:pt x="4083548" y="-25081"/>
                          <a:pt x="4265111" y="-11945"/>
                          <a:pt x="4504380" y="0"/>
                        </a:cubicBezTo>
                        <a:cubicBezTo>
                          <a:pt x="4743649" y="11945"/>
                          <a:pt x="4860394" y="-2832"/>
                          <a:pt x="5101346" y="0"/>
                        </a:cubicBezTo>
                        <a:cubicBezTo>
                          <a:pt x="5342298" y="2832"/>
                          <a:pt x="5456387" y="23676"/>
                          <a:pt x="5779717" y="0"/>
                        </a:cubicBezTo>
                        <a:cubicBezTo>
                          <a:pt x="6103047" y="-23676"/>
                          <a:pt x="6270379" y="-37291"/>
                          <a:pt x="6620896" y="0"/>
                        </a:cubicBezTo>
                        <a:cubicBezTo>
                          <a:pt x="6971413" y="37291"/>
                          <a:pt x="6989068" y="24674"/>
                          <a:pt x="7136458" y="0"/>
                        </a:cubicBezTo>
                        <a:cubicBezTo>
                          <a:pt x="7283848" y="-24674"/>
                          <a:pt x="7752532" y="-22436"/>
                          <a:pt x="8140446" y="0"/>
                        </a:cubicBezTo>
                        <a:cubicBezTo>
                          <a:pt x="8140314" y="7702"/>
                          <a:pt x="8140234" y="13511"/>
                          <a:pt x="8140446" y="18288"/>
                        </a:cubicBezTo>
                        <a:cubicBezTo>
                          <a:pt x="7906329" y="-3043"/>
                          <a:pt x="7681180" y="27465"/>
                          <a:pt x="7543480" y="18288"/>
                        </a:cubicBezTo>
                        <a:cubicBezTo>
                          <a:pt x="7405780" y="9111"/>
                          <a:pt x="7216607" y="3660"/>
                          <a:pt x="7109323" y="18288"/>
                        </a:cubicBezTo>
                        <a:cubicBezTo>
                          <a:pt x="7002039" y="32916"/>
                          <a:pt x="6576231" y="42692"/>
                          <a:pt x="6430952" y="18288"/>
                        </a:cubicBezTo>
                        <a:cubicBezTo>
                          <a:pt x="6285673" y="-6116"/>
                          <a:pt x="6138840" y="34521"/>
                          <a:pt x="5915391" y="18288"/>
                        </a:cubicBezTo>
                        <a:cubicBezTo>
                          <a:pt x="5691942" y="2055"/>
                          <a:pt x="5459460" y="51666"/>
                          <a:pt x="5237020" y="18288"/>
                        </a:cubicBezTo>
                        <a:cubicBezTo>
                          <a:pt x="5014580" y="-15090"/>
                          <a:pt x="4747677" y="40449"/>
                          <a:pt x="4558650" y="18288"/>
                        </a:cubicBezTo>
                        <a:cubicBezTo>
                          <a:pt x="4369623" y="-3873"/>
                          <a:pt x="4146061" y="12568"/>
                          <a:pt x="3880279" y="18288"/>
                        </a:cubicBezTo>
                        <a:cubicBezTo>
                          <a:pt x="3614497" y="24008"/>
                          <a:pt x="3473808" y="-12908"/>
                          <a:pt x="3201909" y="18288"/>
                        </a:cubicBezTo>
                        <a:cubicBezTo>
                          <a:pt x="2930010" y="49484"/>
                          <a:pt x="2728175" y="-3430"/>
                          <a:pt x="2604943" y="18288"/>
                        </a:cubicBezTo>
                        <a:cubicBezTo>
                          <a:pt x="2481711" y="40006"/>
                          <a:pt x="2004334" y="26952"/>
                          <a:pt x="1845168" y="18288"/>
                        </a:cubicBezTo>
                        <a:cubicBezTo>
                          <a:pt x="1686003" y="9624"/>
                          <a:pt x="1375070" y="37580"/>
                          <a:pt x="1166797" y="18288"/>
                        </a:cubicBezTo>
                        <a:cubicBezTo>
                          <a:pt x="958524" y="-1004"/>
                          <a:pt x="342846" y="8880"/>
                          <a:pt x="0" y="18288"/>
                        </a:cubicBezTo>
                        <a:cubicBezTo>
                          <a:pt x="129" y="13298"/>
                          <a:pt x="-675" y="6857"/>
                          <a:pt x="0" y="0"/>
                        </a:cubicBezTo>
                        <a:close/>
                      </a:path>
                      <a:path w="8140446" h="18288" stroke="0" extrusionOk="0">
                        <a:moveTo>
                          <a:pt x="0" y="0"/>
                        </a:moveTo>
                        <a:cubicBezTo>
                          <a:pt x="142435" y="-24533"/>
                          <a:pt x="380026" y="17447"/>
                          <a:pt x="596966" y="0"/>
                        </a:cubicBezTo>
                        <a:cubicBezTo>
                          <a:pt x="813906" y="-17447"/>
                          <a:pt x="830530" y="13462"/>
                          <a:pt x="1031123" y="0"/>
                        </a:cubicBezTo>
                        <a:cubicBezTo>
                          <a:pt x="1231716" y="-13462"/>
                          <a:pt x="1634038" y="0"/>
                          <a:pt x="1872303" y="0"/>
                        </a:cubicBezTo>
                        <a:cubicBezTo>
                          <a:pt x="2110568" y="0"/>
                          <a:pt x="2261934" y="-25727"/>
                          <a:pt x="2469269" y="0"/>
                        </a:cubicBezTo>
                        <a:cubicBezTo>
                          <a:pt x="2676604" y="25727"/>
                          <a:pt x="2790440" y="16284"/>
                          <a:pt x="3066235" y="0"/>
                        </a:cubicBezTo>
                        <a:cubicBezTo>
                          <a:pt x="3342030" y="-16284"/>
                          <a:pt x="3685603" y="41976"/>
                          <a:pt x="3907414" y="0"/>
                        </a:cubicBezTo>
                        <a:cubicBezTo>
                          <a:pt x="4129225" y="-41976"/>
                          <a:pt x="4177416" y="-7598"/>
                          <a:pt x="4422976" y="0"/>
                        </a:cubicBezTo>
                        <a:cubicBezTo>
                          <a:pt x="4668536" y="7598"/>
                          <a:pt x="5023499" y="-28058"/>
                          <a:pt x="5264155" y="0"/>
                        </a:cubicBezTo>
                        <a:cubicBezTo>
                          <a:pt x="5504811" y="28058"/>
                          <a:pt x="5703675" y="13288"/>
                          <a:pt x="6105335" y="0"/>
                        </a:cubicBezTo>
                        <a:cubicBezTo>
                          <a:pt x="6506995" y="-13288"/>
                          <a:pt x="6455516" y="-5124"/>
                          <a:pt x="6783705" y="0"/>
                        </a:cubicBezTo>
                        <a:cubicBezTo>
                          <a:pt x="7111894" y="5124"/>
                          <a:pt x="7512856" y="10604"/>
                          <a:pt x="8140446" y="0"/>
                        </a:cubicBezTo>
                        <a:cubicBezTo>
                          <a:pt x="8140458" y="8833"/>
                          <a:pt x="8140986" y="9830"/>
                          <a:pt x="8140446" y="18288"/>
                        </a:cubicBezTo>
                        <a:cubicBezTo>
                          <a:pt x="7959314" y="3345"/>
                          <a:pt x="7870113" y="10437"/>
                          <a:pt x="7706289" y="18288"/>
                        </a:cubicBezTo>
                        <a:cubicBezTo>
                          <a:pt x="7542465" y="26139"/>
                          <a:pt x="7157940" y="17482"/>
                          <a:pt x="6865109" y="18288"/>
                        </a:cubicBezTo>
                        <a:cubicBezTo>
                          <a:pt x="6572278" y="19094"/>
                          <a:pt x="6524256" y="38051"/>
                          <a:pt x="6349548" y="18288"/>
                        </a:cubicBezTo>
                        <a:cubicBezTo>
                          <a:pt x="6174840" y="-1475"/>
                          <a:pt x="5951624" y="174"/>
                          <a:pt x="5671177" y="18288"/>
                        </a:cubicBezTo>
                        <a:cubicBezTo>
                          <a:pt x="5390730" y="36402"/>
                          <a:pt x="5222992" y="60058"/>
                          <a:pt x="4829998" y="18288"/>
                        </a:cubicBezTo>
                        <a:cubicBezTo>
                          <a:pt x="4437004" y="-23482"/>
                          <a:pt x="4344181" y="39087"/>
                          <a:pt x="4151627" y="18288"/>
                        </a:cubicBezTo>
                        <a:cubicBezTo>
                          <a:pt x="3959073" y="-2511"/>
                          <a:pt x="3886970" y="32875"/>
                          <a:pt x="3717470" y="18288"/>
                        </a:cubicBezTo>
                        <a:cubicBezTo>
                          <a:pt x="3547970" y="3701"/>
                          <a:pt x="3451521" y="31872"/>
                          <a:pt x="3201909" y="18288"/>
                        </a:cubicBezTo>
                        <a:cubicBezTo>
                          <a:pt x="2952297" y="4704"/>
                          <a:pt x="2543413" y="6029"/>
                          <a:pt x="2360729" y="18288"/>
                        </a:cubicBezTo>
                        <a:cubicBezTo>
                          <a:pt x="2178045" y="30547"/>
                          <a:pt x="1906056" y="25847"/>
                          <a:pt x="1682359" y="18288"/>
                        </a:cubicBezTo>
                        <a:cubicBezTo>
                          <a:pt x="1458662" y="10730"/>
                          <a:pt x="1330405" y="8046"/>
                          <a:pt x="1166797" y="18288"/>
                        </a:cubicBezTo>
                        <a:cubicBezTo>
                          <a:pt x="1003189" y="28530"/>
                          <a:pt x="278098" y="19533"/>
                          <a:pt x="0" y="18288"/>
                        </a:cubicBezTo>
                        <a:cubicBezTo>
                          <a:pt x="74" y="14054"/>
                          <a:pt x="-46" y="6997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7024471-C4A5-81DE-794F-5F580719E7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901189"/>
            <a:ext cx="7886700" cy="471868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I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Sec-7 of Act : Acceptance of offer shall be absolute  and unconditional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Sec-4: Specifies when communication of acceptance is complete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Acceptance Communication : LOA / LOI / Work order – intentions of the parties , wordings of letter important to judge validity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When a binding contract is formed between parties</a:t>
            </a:r>
          </a:p>
          <a:p>
            <a:pPr>
              <a:buFont typeface="Wingdings" panose="05000000000000000000" pitchFamily="2" charset="2"/>
              <a:buChar char="Ø"/>
            </a:pPr>
            <a:endParaRPr lang="en-IN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IN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IN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3814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3B115FE4-0C84-51E0-1077-49E456BE25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>
            <a:normAutofit/>
          </a:bodyPr>
          <a:lstStyle/>
          <a:p>
            <a:r>
              <a:rPr lang="en-IN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Implied Contracts</a:t>
            </a:r>
            <a:endParaRPr lang="en-IN" sz="40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1777" y="1677373"/>
            <a:ext cx="8140446" cy="18288"/>
          </a:xfrm>
          <a:custGeom>
            <a:avLst/>
            <a:gdLst>
              <a:gd name="connsiteX0" fmla="*/ 0 w 8140446"/>
              <a:gd name="connsiteY0" fmla="*/ 0 h 18288"/>
              <a:gd name="connsiteX1" fmla="*/ 434157 w 8140446"/>
              <a:gd name="connsiteY1" fmla="*/ 0 h 18288"/>
              <a:gd name="connsiteX2" fmla="*/ 1193932 w 8140446"/>
              <a:gd name="connsiteY2" fmla="*/ 0 h 18288"/>
              <a:gd name="connsiteX3" fmla="*/ 1628089 w 8140446"/>
              <a:gd name="connsiteY3" fmla="*/ 0 h 18288"/>
              <a:gd name="connsiteX4" fmla="*/ 2225055 w 8140446"/>
              <a:gd name="connsiteY4" fmla="*/ 0 h 18288"/>
              <a:gd name="connsiteX5" fmla="*/ 3066235 w 8140446"/>
              <a:gd name="connsiteY5" fmla="*/ 0 h 18288"/>
              <a:gd name="connsiteX6" fmla="*/ 3744605 w 8140446"/>
              <a:gd name="connsiteY6" fmla="*/ 0 h 18288"/>
              <a:gd name="connsiteX7" fmla="*/ 4504380 w 8140446"/>
              <a:gd name="connsiteY7" fmla="*/ 0 h 18288"/>
              <a:gd name="connsiteX8" fmla="*/ 5101346 w 8140446"/>
              <a:gd name="connsiteY8" fmla="*/ 0 h 18288"/>
              <a:gd name="connsiteX9" fmla="*/ 5779717 w 8140446"/>
              <a:gd name="connsiteY9" fmla="*/ 0 h 18288"/>
              <a:gd name="connsiteX10" fmla="*/ 6620896 w 8140446"/>
              <a:gd name="connsiteY10" fmla="*/ 0 h 18288"/>
              <a:gd name="connsiteX11" fmla="*/ 7136458 w 8140446"/>
              <a:gd name="connsiteY11" fmla="*/ 0 h 18288"/>
              <a:gd name="connsiteX12" fmla="*/ 8140446 w 8140446"/>
              <a:gd name="connsiteY12" fmla="*/ 0 h 18288"/>
              <a:gd name="connsiteX13" fmla="*/ 8140446 w 8140446"/>
              <a:gd name="connsiteY13" fmla="*/ 18288 h 18288"/>
              <a:gd name="connsiteX14" fmla="*/ 7543480 w 8140446"/>
              <a:gd name="connsiteY14" fmla="*/ 18288 h 18288"/>
              <a:gd name="connsiteX15" fmla="*/ 7109323 w 8140446"/>
              <a:gd name="connsiteY15" fmla="*/ 18288 h 18288"/>
              <a:gd name="connsiteX16" fmla="*/ 6430952 w 8140446"/>
              <a:gd name="connsiteY16" fmla="*/ 18288 h 18288"/>
              <a:gd name="connsiteX17" fmla="*/ 5915391 w 8140446"/>
              <a:gd name="connsiteY17" fmla="*/ 18288 h 18288"/>
              <a:gd name="connsiteX18" fmla="*/ 5237020 w 8140446"/>
              <a:gd name="connsiteY18" fmla="*/ 18288 h 18288"/>
              <a:gd name="connsiteX19" fmla="*/ 4558650 w 8140446"/>
              <a:gd name="connsiteY19" fmla="*/ 18288 h 18288"/>
              <a:gd name="connsiteX20" fmla="*/ 3880279 w 8140446"/>
              <a:gd name="connsiteY20" fmla="*/ 18288 h 18288"/>
              <a:gd name="connsiteX21" fmla="*/ 3201909 w 8140446"/>
              <a:gd name="connsiteY21" fmla="*/ 18288 h 18288"/>
              <a:gd name="connsiteX22" fmla="*/ 2604943 w 8140446"/>
              <a:gd name="connsiteY22" fmla="*/ 18288 h 18288"/>
              <a:gd name="connsiteX23" fmla="*/ 1845168 w 8140446"/>
              <a:gd name="connsiteY23" fmla="*/ 18288 h 18288"/>
              <a:gd name="connsiteX24" fmla="*/ 1166797 w 8140446"/>
              <a:gd name="connsiteY24" fmla="*/ 18288 h 18288"/>
              <a:gd name="connsiteX25" fmla="*/ 0 w 8140446"/>
              <a:gd name="connsiteY25" fmla="*/ 18288 h 18288"/>
              <a:gd name="connsiteX26" fmla="*/ 0 w 8140446"/>
              <a:gd name="connsiteY26" fmla="*/ 0 h 18288"/>
              <a:gd name="connsiteX0" fmla="*/ 0 w 8140446"/>
              <a:gd name="connsiteY0" fmla="*/ 0 h 18288"/>
              <a:gd name="connsiteX1" fmla="*/ 596966 w 8140446"/>
              <a:gd name="connsiteY1" fmla="*/ 0 h 18288"/>
              <a:gd name="connsiteX2" fmla="*/ 1031123 w 8140446"/>
              <a:gd name="connsiteY2" fmla="*/ 0 h 18288"/>
              <a:gd name="connsiteX3" fmla="*/ 1872303 w 8140446"/>
              <a:gd name="connsiteY3" fmla="*/ 0 h 18288"/>
              <a:gd name="connsiteX4" fmla="*/ 2469269 w 8140446"/>
              <a:gd name="connsiteY4" fmla="*/ 0 h 18288"/>
              <a:gd name="connsiteX5" fmla="*/ 3066235 w 8140446"/>
              <a:gd name="connsiteY5" fmla="*/ 0 h 18288"/>
              <a:gd name="connsiteX6" fmla="*/ 3907414 w 8140446"/>
              <a:gd name="connsiteY6" fmla="*/ 0 h 18288"/>
              <a:gd name="connsiteX7" fmla="*/ 4422976 w 8140446"/>
              <a:gd name="connsiteY7" fmla="*/ 0 h 18288"/>
              <a:gd name="connsiteX8" fmla="*/ 5264155 w 8140446"/>
              <a:gd name="connsiteY8" fmla="*/ 0 h 18288"/>
              <a:gd name="connsiteX9" fmla="*/ 6105335 w 8140446"/>
              <a:gd name="connsiteY9" fmla="*/ 0 h 18288"/>
              <a:gd name="connsiteX10" fmla="*/ 6783705 w 8140446"/>
              <a:gd name="connsiteY10" fmla="*/ 0 h 18288"/>
              <a:gd name="connsiteX11" fmla="*/ 8140446 w 8140446"/>
              <a:gd name="connsiteY11" fmla="*/ 0 h 18288"/>
              <a:gd name="connsiteX12" fmla="*/ 8140446 w 8140446"/>
              <a:gd name="connsiteY12" fmla="*/ 18288 h 18288"/>
              <a:gd name="connsiteX13" fmla="*/ 7706289 w 8140446"/>
              <a:gd name="connsiteY13" fmla="*/ 18288 h 18288"/>
              <a:gd name="connsiteX14" fmla="*/ 6865109 w 8140446"/>
              <a:gd name="connsiteY14" fmla="*/ 18288 h 18288"/>
              <a:gd name="connsiteX15" fmla="*/ 6349548 w 8140446"/>
              <a:gd name="connsiteY15" fmla="*/ 18288 h 18288"/>
              <a:gd name="connsiteX16" fmla="*/ 5671177 w 8140446"/>
              <a:gd name="connsiteY16" fmla="*/ 18288 h 18288"/>
              <a:gd name="connsiteX17" fmla="*/ 4829998 w 8140446"/>
              <a:gd name="connsiteY17" fmla="*/ 18288 h 18288"/>
              <a:gd name="connsiteX18" fmla="*/ 4151627 w 8140446"/>
              <a:gd name="connsiteY18" fmla="*/ 18288 h 18288"/>
              <a:gd name="connsiteX19" fmla="*/ 3717470 w 8140446"/>
              <a:gd name="connsiteY19" fmla="*/ 18288 h 18288"/>
              <a:gd name="connsiteX20" fmla="*/ 3201909 w 8140446"/>
              <a:gd name="connsiteY20" fmla="*/ 18288 h 18288"/>
              <a:gd name="connsiteX21" fmla="*/ 2360729 w 8140446"/>
              <a:gd name="connsiteY21" fmla="*/ 18288 h 18288"/>
              <a:gd name="connsiteX22" fmla="*/ 1682359 w 8140446"/>
              <a:gd name="connsiteY22" fmla="*/ 18288 h 18288"/>
              <a:gd name="connsiteX23" fmla="*/ 1166797 w 8140446"/>
              <a:gd name="connsiteY23" fmla="*/ 18288 h 18288"/>
              <a:gd name="connsiteX24" fmla="*/ 0 w 8140446"/>
              <a:gd name="connsiteY24" fmla="*/ 18288 h 18288"/>
              <a:gd name="connsiteX25" fmla="*/ 0 w 8140446"/>
              <a:gd name="connsiteY2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8140446" h="18288" fill="none" extrusionOk="0">
                <a:moveTo>
                  <a:pt x="0" y="0"/>
                </a:moveTo>
                <a:cubicBezTo>
                  <a:pt x="87427" y="6231"/>
                  <a:pt x="309612" y="-26324"/>
                  <a:pt x="434157" y="0"/>
                </a:cubicBezTo>
                <a:cubicBezTo>
                  <a:pt x="536972" y="29330"/>
                  <a:pt x="959392" y="28619"/>
                  <a:pt x="1193932" y="0"/>
                </a:cubicBezTo>
                <a:cubicBezTo>
                  <a:pt x="1446097" y="13819"/>
                  <a:pt x="1471680" y="7203"/>
                  <a:pt x="1628089" y="0"/>
                </a:cubicBezTo>
                <a:cubicBezTo>
                  <a:pt x="1817415" y="4047"/>
                  <a:pt x="1949536" y="-59324"/>
                  <a:pt x="2225055" y="0"/>
                </a:cubicBezTo>
                <a:cubicBezTo>
                  <a:pt x="2520490" y="18365"/>
                  <a:pt x="2717469" y="18707"/>
                  <a:pt x="3066235" y="0"/>
                </a:cubicBezTo>
                <a:cubicBezTo>
                  <a:pt x="3437075" y="3751"/>
                  <a:pt x="3408347" y="31644"/>
                  <a:pt x="3744605" y="0"/>
                </a:cubicBezTo>
                <a:cubicBezTo>
                  <a:pt x="4097249" y="-11527"/>
                  <a:pt x="4249699" y="-32555"/>
                  <a:pt x="4504380" y="0"/>
                </a:cubicBezTo>
                <a:cubicBezTo>
                  <a:pt x="4737570" y="17980"/>
                  <a:pt x="4877497" y="1006"/>
                  <a:pt x="5101346" y="0"/>
                </a:cubicBezTo>
                <a:cubicBezTo>
                  <a:pt x="5359305" y="-15330"/>
                  <a:pt x="5447195" y="7257"/>
                  <a:pt x="5779717" y="0"/>
                </a:cubicBezTo>
                <a:cubicBezTo>
                  <a:pt x="6090019" y="-17621"/>
                  <a:pt x="6273151" y="4279"/>
                  <a:pt x="6620896" y="0"/>
                </a:cubicBezTo>
                <a:cubicBezTo>
                  <a:pt x="6968586" y="34056"/>
                  <a:pt x="6990073" y="23587"/>
                  <a:pt x="7136458" y="0"/>
                </a:cubicBezTo>
                <a:cubicBezTo>
                  <a:pt x="7320575" y="20480"/>
                  <a:pt x="7847401" y="-6173"/>
                  <a:pt x="8140446" y="0"/>
                </a:cubicBezTo>
                <a:cubicBezTo>
                  <a:pt x="8139878" y="7862"/>
                  <a:pt x="8140227" y="13269"/>
                  <a:pt x="8140446" y="18288"/>
                </a:cubicBezTo>
                <a:cubicBezTo>
                  <a:pt x="7908069" y="-20636"/>
                  <a:pt x="7683037" y="21977"/>
                  <a:pt x="7543480" y="18288"/>
                </a:cubicBezTo>
                <a:cubicBezTo>
                  <a:pt x="7393752" y="10050"/>
                  <a:pt x="7221032" y="-3229"/>
                  <a:pt x="7109323" y="18288"/>
                </a:cubicBezTo>
                <a:cubicBezTo>
                  <a:pt x="7015297" y="22483"/>
                  <a:pt x="6599332" y="40899"/>
                  <a:pt x="6430952" y="18288"/>
                </a:cubicBezTo>
                <a:cubicBezTo>
                  <a:pt x="6292915" y="-34150"/>
                  <a:pt x="6142305" y="21507"/>
                  <a:pt x="5915391" y="18288"/>
                </a:cubicBezTo>
                <a:cubicBezTo>
                  <a:pt x="5682725" y="47843"/>
                  <a:pt x="5440566" y="31420"/>
                  <a:pt x="5237020" y="18288"/>
                </a:cubicBezTo>
                <a:cubicBezTo>
                  <a:pt x="5046456" y="10577"/>
                  <a:pt x="4706449" y="51976"/>
                  <a:pt x="4558650" y="18288"/>
                </a:cubicBezTo>
                <a:cubicBezTo>
                  <a:pt x="4361396" y="-987"/>
                  <a:pt x="4145362" y="-22303"/>
                  <a:pt x="3880279" y="18288"/>
                </a:cubicBezTo>
                <a:cubicBezTo>
                  <a:pt x="3610716" y="25411"/>
                  <a:pt x="3472690" y="4008"/>
                  <a:pt x="3201909" y="18288"/>
                </a:cubicBezTo>
                <a:cubicBezTo>
                  <a:pt x="2913595" y="35097"/>
                  <a:pt x="2753317" y="-1149"/>
                  <a:pt x="2604943" y="18288"/>
                </a:cubicBezTo>
                <a:cubicBezTo>
                  <a:pt x="2450130" y="36989"/>
                  <a:pt x="1974183" y="40159"/>
                  <a:pt x="1845168" y="18288"/>
                </a:cubicBezTo>
                <a:cubicBezTo>
                  <a:pt x="1677929" y="220"/>
                  <a:pt x="1378098" y="-772"/>
                  <a:pt x="1166797" y="18288"/>
                </a:cubicBezTo>
                <a:cubicBezTo>
                  <a:pt x="921150" y="53277"/>
                  <a:pt x="327457" y="47297"/>
                  <a:pt x="0" y="18288"/>
                </a:cubicBezTo>
                <a:cubicBezTo>
                  <a:pt x="-589" y="13471"/>
                  <a:pt x="-474" y="7409"/>
                  <a:pt x="0" y="0"/>
                </a:cubicBezTo>
                <a:close/>
              </a:path>
              <a:path w="8140446" h="18288" stroke="0" extrusionOk="0">
                <a:moveTo>
                  <a:pt x="0" y="0"/>
                </a:moveTo>
                <a:cubicBezTo>
                  <a:pt x="136968" y="-25482"/>
                  <a:pt x="379786" y="11224"/>
                  <a:pt x="596966" y="0"/>
                </a:cubicBezTo>
                <a:cubicBezTo>
                  <a:pt x="815878" y="-21223"/>
                  <a:pt x="832062" y="11868"/>
                  <a:pt x="1031123" y="0"/>
                </a:cubicBezTo>
                <a:cubicBezTo>
                  <a:pt x="1256800" y="-30738"/>
                  <a:pt x="1658090" y="-20345"/>
                  <a:pt x="1872303" y="0"/>
                </a:cubicBezTo>
                <a:cubicBezTo>
                  <a:pt x="2115604" y="28431"/>
                  <a:pt x="2277865" y="-40642"/>
                  <a:pt x="2469269" y="0"/>
                </a:cubicBezTo>
                <a:cubicBezTo>
                  <a:pt x="2679731" y="25919"/>
                  <a:pt x="2788602" y="-6498"/>
                  <a:pt x="3066235" y="0"/>
                </a:cubicBezTo>
                <a:cubicBezTo>
                  <a:pt x="3325663" y="-14487"/>
                  <a:pt x="3706561" y="67517"/>
                  <a:pt x="3907414" y="0"/>
                </a:cubicBezTo>
                <a:cubicBezTo>
                  <a:pt x="4127229" y="-37113"/>
                  <a:pt x="4179037" y="-8167"/>
                  <a:pt x="4422976" y="0"/>
                </a:cubicBezTo>
                <a:cubicBezTo>
                  <a:pt x="4683575" y="-28486"/>
                  <a:pt x="5055803" y="-13799"/>
                  <a:pt x="5264155" y="0"/>
                </a:cubicBezTo>
                <a:cubicBezTo>
                  <a:pt x="5513566" y="14315"/>
                  <a:pt x="5735215" y="2768"/>
                  <a:pt x="6105335" y="0"/>
                </a:cubicBezTo>
                <a:cubicBezTo>
                  <a:pt x="6510913" y="-12587"/>
                  <a:pt x="6456171" y="3247"/>
                  <a:pt x="6783705" y="0"/>
                </a:cubicBezTo>
                <a:cubicBezTo>
                  <a:pt x="7057099" y="-15461"/>
                  <a:pt x="7592067" y="5384"/>
                  <a:pt x="8140446" y="0"/>
                </a:cubicBezTo>
                <a:cubicBezTo>
                  <a:pt x="8140452" y="8597"/>
                  <a:pt x="8141122" y="9732"/>
                  <a:pt x="8140446" y="18288"/>
                </a:cubicBezTo>
                <a:cubicBezTo>
                  <a:pt x="7961834" y="8406"/>
                  <a:pt x="7874097" y="10350"/>
                  <a:pt x="7706289" y="18288"/>
                </a:cubicBezTo>
                <a:cubicBezTo>
                  <a:pt x="7582508" y="-14920"/>
                  <a:pt x="7179551" y="-33111"/>
                  <a:pt x="6865109" y="18288"/>
                </a:cubicBezTo>
                <a:cubicBezTo>
                  <a:pt x="6583382" y="24117"/>
                  <a:pt x="6525821" y="36696"/>
                  <a:pt x="6349548" y="18288"/>
                </a:cubicBezTo>
                <a:cubicBezTo>
                  <a:pt x="6209953" y="10881"/>
                  <a:pt x="5959707" y="-47828"/>
                  <a:pt x="5671177" y="18288"/>
                </a:cubicBezTo>
                <a:cubicBezTo>
                  <a:pt x="5387744" y="29809"/>
                  <a:pt x="5228514" y="101507"/>
                  <a:pt x="4829998" y="18288"/>
                </a:cubicBezTo>
                <a:cubicBezTo>
                  <a:pt x="4415646" y="-28596"/>
                  <a:pt x="4343809" y="28954"/>
                  <a:pt x="4151627" y="18288"/>
                </a:cubicBezTo>
                <a:cubicBezTo>
                  <a:pt x="3950673" y="-9796"/>
                  <a:pt x="3879947" y="41143"/>
                  <a:pt x="3717470" y="18288"/>
                </a:cubicBezTo>
                <a:cubicBezTo>
                  <a:pt x="3558660" y="10110"/>
                  <a:pt x="3468854" y="29375"/>
                  <a:pt x="3201909" y="18288"/>
                </a:cubicBezTo>
                <a:cubicBezTo>
                  <a:pt x="2965673" y="10505"/>
                  <a:pt x="2568327" y="22116"/>
                  <a:pt x="2360729" y="18288"/>
                </a:cubicBezTo>
                <a:cubicBezTo>
                  <a:pt x="2171885" y="49144"/>
                  <a:pt x="1923258" y="16020"/>
                  <a:pt x="1682359" y="18288"/>
                </a:cubicBezTo>
                <a:cubicBezTo>
                  <a:pt x="1430698" y="-2378"/>
                  <a:pt x="1324229" y="-1751"/>
                  <a:pt x="1166797" y="18288"/>
                </a:cubicBezTo>
                <a:cubicBezTo>
                  <a:pt x="1001390" y="41795"/>
                  <a:pt x="324313" y="57964"/>
                  <a:pt x="0" y="18288"/>
                </a:cubicBezTo>
                <a:cubicBezTo>
                  <a:pt x="285" y="13135"/>
                  <a:pt x="532" y="5956"/>
                  <a:pt x="0" y="0"/>
                </a:cubicBezTo>
                <a:close/>
              </a:path>
              <a:path w="8140446" h="18288" fill="none" stroke="0" extrusionOk="0">
                <a:moveTo>
                  <a:pt x="0" y="0"/>
                </a:moveTo>
                <a:cubicBezTo>
                  <a:pt x="69532" y="-6557"/>
                  <a:pt x="264219" y="3919"/>
                  <a:pt x="434157" y="0"/>
                </a:cubicBezTo>
                <a:cubicBezTo>
                  <a:pt x="600013" y="9090"/>
                  <a:pt x="921449" y="-13478"/>
                  <a:pt x="1193932" y="0"/>
                </a:cubicBezTo>
                <a:cubicBezTo>
                  <a:pt x="1443592" y="14844"/>
                  <a:pt x="1471188" y="10722"/>
                  <a:pt x="1628089" y="0"/>
                </a:cubicBezTo>
                <a:cubicBezTo>
                  <a:pt x="1750006" y="-24149"/>
                  <a:pt x="1967480" y="-14904"/>
                  <a:pt x="2225055" y="0"/>
                </a:cubicBezTo>
                <a:cubicBezTo>
                  <a:pt x="2503918" y="19247"/>
                  <a:pt x="2709263" y="-16351"/>
                  <a:pt x="3066235" y="0"/>
                </a:cubicBezTo>
                <a:cubicBezTo>
                  <a:pt x="3429723" y="-1627"/>
                  <a:pt x="3399401" y="30976"/>
                  <a:pt x="3744605" y="0"/>
                </a:cubicBezTo>
                <a:cubicBezTo>
                  <a:pt x="4081920" y="-40602"/>
                  <a:pt x="4258272" y="-2441"/>
                  <a:pt x="4504380" y="0"/>
                </a:cubicBezTo>
                <a:cubicBezTo>
                  <a:pt x="4760039" y="21121"/>
                  <a:pt x="4866555" y="-1351"/>
                  <a:pt x="5101346" y="0"/>
                </a:cubicBezTo>
                <a:cubicBezTo>
                  <a:pt x="5336279" y="1859"/>
                  <a:pt x="5465100" y="30801"/>
                  <a:pt x="5779717" y="0"/>
                </a:cubicBezTo>
                <a:cubicBezTo>
                  <a:pt x="6117018" y="-2879"/>
                  <a:pt x="6273497" y="-5002"/>
                  <a:pt x="6620896" y="0"/>
                </a:cubicBezTo>
                <a:cubicBezTo>
                  <a:pt x="6972306" y="38666"/>
                  <a:pt x="6992056" y="28334"/>
                  <a:pt x="7136458" y="0"/>
                </a:cubicBezTo>
                <a:cubicBezTo>
                  <a:pt x="7325567" y="-61201"/>
                  <a:pt x="7766555" y="-88399"/>
                  <a:pt x="8140446" y="0"/>
                </a:cubicBezTo>
                <a:cubicBezTo>
                  <a:pt x="8140031" y="7748"/>
                  <a:pt x="8139515" y="13015"/>
                  <a:pt x="8140446" y="18288"/>
                </a:cubicBezTo>
                <a:cubicBezTo>
                  <a:pt x="7892673" y="-4012"/>
                  <a:pt x="7668025" y="650"/>
                  <a:pt x="7543480" y="18288"/>
                </a:cubicBezTo>
                <a:cubicBezTo>
                  <a:pt x="7406710" y="-3467"/>
                  <a:pt x="7207646" y="8893"/>
                  <a:pt x="7109323" y="18288"/>
                </a:cubicBezTo>
                <a:cubicBezTo>
                  <a:pt x="6993037" y="49011"/>
                  <a:pt x="6598723" y="59405"/>
                  <a:pt x="6430952" y="18288"/>
                </a:cubicBezTo>
                <a:cubicBezTo>
                  <a:pt x="6284771" y="15315"/>
                  <a:pt x="6162730" y="20350"/>
                  <a:pt x="5915391" y="18288"/>
                </a:cubicBezTo>
                <a:cubicBezTo>
                  <a:pt x="5684668" y="13603"/>
                  <a:pt x="5422852" y="53618"/>
                  <a:pt x="5237020" y="18288"/>
                </a:cubicBezTo>
                <a:cubicBezTo>
                  <a:pt x="5035482" y="26296"/>
                  <a:pt x="4719808" y="55145"/>
                  <a:pt x="4558650" y="18288"/>
                </a:cubicBezTo>
                <a:cubicBezTo>
                  <a:pt x="4375169" y="-35587"/>
                  <a:pt x="4137553" y="12086"/>
                  <a:pt x="3880279" y="18288"/>
                </a:cubicBezTo>
                <a:cubicBezTo>
                  <a:pt x="3624533" y="32648"/>
                  <a:pt x="3467387" y="6480"/>
                  <a:pt x="3201909" y="18288"/>
                </a:cubicBezTo>
                <a:cubicBezTo>
                  <a:pt x="2918126" y="73342"/>
                  <a:pt x="2717830" y="-17156"/>
                  <a:pt x="2604943" y="18288"/>
                </a:cubicBezTo>
                <a:cubicBezTo>
                  <a:pt x="2496133" y="44525"/>
                  <a:pt x="2003915" y="18254"/>
                  <a:pt x="1845168" y="18288"/>
                </a:cubicBezTo>
                <a:cubicBezTo>
                  <a:pt x="1694518" y="14989"/>
                  <a:pt x="1344959" y="44188"/>
                  <a:pt x="1166797" y="18288"/>
                </a:cubicBezTo>
                <a:cubicBezTo>
                  <a:pt x="935925" y="69451"/>
                  <a:pt x="319712" y="-63972"/>
                  <a:pt x="0" y="18288"/>
                </a:cubicBezTo>
                <a:cubicBezTo>
                  <a:pt x="1307" y="12414"/>
                  <a:pt x="-32" y="5741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8140446"/>
                      <a:gd name="connsiteY0" fmla="*/ 0 h 18288"/>
                      <a:gd name="connsiteX1" fmla="*/ 434157 w 8140446"/>
                      <a:gd name="connsiteY1" fmla="*/ 0 h 18288"/>
                      <a:gd name="connsiteX2" fmla="*/ 1193932 w 8140446"/>
                      <a:gd name="connsiteY2" fmla="*/ 0 h 18288"/>
                      <a:gd name="connsiteX3" fmla="*/ 1628089 w 8140446"/>
                      <a:gd name="connsiteY3" fmla="*/ 0 h 18288"/>
                      <a:gd name="connsiteX4" fmla="*/ 2225055 w 8140446"/>
                      <a:gd name="connsiteY4" fmla="*/ 0 h 18288"/>
                      <a:gd name="connsiteX5" fmla="*/ 3066235 w 8140446"/>
                      <a:gd name="connsiteY5" fmla="*/ 0 h 18288"/>
                      <a:gd name="connsiteX6" fmla="*/ 3744605 w 8140446"/>
                      <a:gd name="connsiteY6" fmla="*/ 0 h 18288"/>
                      <a:gd name="connsiteX7" fmla="*/ 4504380 w 8140446"/>
                      <a:gd name="connsiteY7" fmla="*/ 0 h 18288"/>
                      <a:gd name="connsiteX8" fmla="*/ 5101346 w 8140446"/>
                      <a:gd name="connsiteY8" fmla="*/ 0 h 18288"/>
                      <a:gd name="connsiteX9" fmla="*/ 5779717 w 8140446"/>
                      <a:gd name="connsiteY9" fmla="*/ 0 h 18288"/>
                      <a:gd name="connsiteX10" fmla="*/ 6620896 w 8140446"/>
                      <a:gd name="connsiteY10" fmla="*/ 0 h 18288"/>
                      <a:gd name="connsiteX11" fmla="*/ 7136458 w 8140446"/>
                      <a:gd name="connsiteY11" fmla="*/ 0 h 18288"/>
                      <a:gd name="connsiteX12" fmla="*/ 8140446 w 8140446"/>
                      <a:gd name="connsiteY12" fmla="*/ 0 h 18288"/>
                      <a:gd name="connsiteX13" fmla="*/ 8140446 w 8140446"/>
                      <a:gd name="connsiteY13" fmla="*/ 18288 h 18288"/>
                      <a:gd name="connsiteX14" fmla="*/ 7543480 w 8140446"/>
                      <a:gd name="connsiteY14" fmla="*/ 18288 h 18288"/>
                      <a:gd name="connsiteX15" fmla="*/ 7109323 w 8140446"/>
                      <a:gd name="connsiteY15" fmla="*/ 18288 h 18288"/>
                      <a:gd name="connsiteX16" fmla="*/ 6430952 w 8140446"/>
                      <a:gd name="connsiteY16" fmla="*/ 18288 h 18288"/>
                      <a:gd name="connsiteX17" fmla="*/ 5915391 w 8140446"/>
                      <a:gd name="connsiteY17" fmla="*/ 18288 h 18288"/>
                      <a:gd name="connsiteX18" fmla="*/ 5237020 w 8140446"/>
                      <a:gd name="connsiteY18" fmla="*/ 18288 h 18288"/>
                      <a:gd name="connsiteX19" fmla="*/ 4558650 w 8140446"/>
                      <a:gd name="connsiteY19" fmla="*/ 18288 h 18288"/>
                      <a:gd name="connsiteX20" fmla="*/ 3880279 w 8140446"/>
                      <a:gd name="connsiteY20" fmla="*/ 18288 h 18288"/>
                      <a:gd name="connsiteX21" fmla="*/ 3201909 w 8140446"/>
                      <a:gd name="connsiteY21" fmla="*/ 18288 h 18288"/>
                      <a:gd name="connsiteX22" fmla="*/ 2604943 w 8140446"/>
                      <a:gd name="connsiteY22" fmla="*/ 18288 h 18288"/>
                      <a:gd name="connsiteX23" fmla="*/ 1845168 w 8140446"/>
                      <a:gd name="connsiteY23" fmla="*/ 18288 h 18288"/>
                      <a:gd name="connsiteX24" fmla="*/ 1166797 w 8140446"/>
                      <a:gd name="connsiteY24" fmla="*/ 18288 h 18288"/>
                      <a:gd name="connsiteX25" fmla="*/ 0 w 8140446"/>
                      <a:gd name="connsiteY25" fmla="*/ 18288 h 18288"/>
                      <a:gd name="connsiteX26" fmla="*/ 0 w 8140446"/>
                      <a:gd name="connsiteY26" fmla="*/ 0 h 182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</a:cxnLst>
                    <a:rect l="l" t="t" r="r" b="b"/>
                    <a:pathLst>
                      <a:path w="8140446" h="18288" fill="none" extrusionOk="0">
                        <a:moveTo>
                          <a:pt x="0" y="0"/>
                        </a:moveTo>
                        <a:cubicBezTo>
                          <a:pt x="94920" y="9103"/>
                          <a:pt x="287892" y="-4966"/>
                          <a:pt x="434157" y="0"/>
                        </a:cubicBezTo>
                        <a:cubicBezTo>
                          <a:pt x="580422" y="4966"/>
                          <a:pt x="943595" y="-14182"/>
                          <a:pt x="1193932" y="0"/>
                        </a:cubicBezTo>
                        <a:cubicBezTo>
                          <a:pt x="1444270" y="14182"/>
                          <a:pt x="1472129" y="5523"/>
                          <a:pt x="1628089" y="0"/>
                        </a:cubicBezTo>
                        <a:cubicBezTo>
                          <a:pt x="1784049" y="-5523"/>
                          <a:pt x="1962419" y="-17322"/>
                          <a:pt x="2225055" y="0"/>
                        </a:cubicBezTo>
                        <a:cubicBezTo>
                          <a:pt x="2487691" y="17322"/>
                          <a:pt x="2700681" y="1311"/>
                          <a:pt x="3066235" y="0"/>
                        </a:cubicBezTo>
                        <a:cubicBezTo>
                          <a:pt x="3431789" y="-1311"/>
                          <a:pt x="3405662" y="25081"/>
                          <a:pt x="3744605" y="0"/>
                        </a:cubicBezTo>
                        <a:cubicBezTo>
                          <a:pt x="4083548" y="-25081"/>
                          <a:pt x="4265111" y="-11945"/>
                          <a:pt x="4504380" y="0"/>
                        </a:cubicBezTo>
                        <a:cubicBezTo>
                          <a:pt x="4743649" y="11945"/>
                          <a:pt x="4860394" y="-2832"/>
                          <a:pt x="5101346" y="0"/>
                        </a:cubicBezTo>
                        <a:cubicBezTo>
                          <a:pt x="5342298" y="2832"/>
                          <a:pt x="5456387" y="23676"/>
                          <a:pt x="5779717" y="0"/>
                        </a:cubicBezTo>
                        <a:cubicBezTo>
                          <a:pt x="6103047" y="-23676"/>
                          <a:pt x="6270379" y="-37291"/>
                          <a:pt x="6620896" y="0"/>
                        </a:cubicBezTo>
                        <a:cubicBezTo>
                          <a:pt x="6971413" y="37291"/>
                          <a:pt x="6989068" y="24674"/>
                          <a:pt x="7136458" y="0"/>
                        </a:cubicBezTo>
                        <a:cubicBezTo>
                          <a:pt x="7283848" y="-24674"/>
                          <a:pt x="7752532" y="-22436"/>
                          <a:pt x="8140446" y="0"/>
                        </a:cubicBezTo>
                        <a:cubicBezTo>
                          <a:pt x="8140314" y="7702"/>
                          <a:pt x="8140234" y="13511"/>
                          <a:pt x="8140446" y="18288"/>
                        </a:cubicBezTo>
                        <a:cubicBezTo>
                          <a:pt x="7906329" y="-3043"/>
                          <a:pt x="7681180" y="27465"/>
                          <a:pt x="7543480" y="18288"/>
                        </a:cubicBezTo>
                        <a:cubicBezTo>
                          <a:pt x="7405780" y="9111"/>
                          <a:pt x="7216607" y="3660"/>
                          <a:pt x="7109323" y="18288"/>
                        </a:cubicBezTo>
                        <a:cubicBezTo>
                          <a:pt x="7002039" y="32916"/>
                          <a:pt x="6576231" y="42692"/>
                          <a:pt x="6430952" y="18288"/>
                        </a:cubicBezTo>
                        <a:cubicBezTo>
                          <a:pt x="6285673" y="-6116"/>
                          <a:pt x="6138840" y="34521"/>
                          <a:pt x="5915391" y="18288"/>
                        </a:cubicBezTo>
                        <a:cubicBezTo>
                          <a:pt x="5691942" y="2055"/>
                          <a:pt x="5459460" y="51666"/>
                          <a:pt x="5237020" y="18288"/>
                        </a:cubicBezTo>
                        <a:cubicBezTo>
                          <a:pt x="5014580" y="-15090"/>
                          <a:pt x="4747677" y="40449"/>
                          <a:pt x="4558650" y="18288"/>
                        </a:cubicBezTo>
                        <a:cubicBezTo>
                          <a:pt x="4369623" y="-3873"/>
                          <a:pt x="4146061" y="12568"/>
                          <a:pt x="3880279" y="18288"/>
                        </a:cubicBezTo>
                        <a:cubicBezTo>
                          <a:pt x="3614497" y="24008"/>
                          <a:pt x="3473808" y="-12908"/>
                          <a:pt x="3201909" y="18288"/>
                        </a:cubicBezTo>
                        <a:cubicBezTo>
                          <a:pt x="2930010" y="49484"/>
                          <a:pt x="2728175" y="-3430"/>
                          <a:pt x="2604943" y="18288"/>
                        </a:cubicBezTo>
                        <a:cubicBezTo>
                          <a:pt x="2481711" y="40006"/>
                          <a:pt x="2004334" y="26952"/>
                          <a:pt x="1845168" y="18288"/>
                        </a:cubicBezTo>
                        <a:cubicBezTo>
                          <a:pt x="1686003" y="9624"/>
                          <a:pt x="1375070" y="37580"/>
                          <a:pt x="1166797" y="18288"/>
                        </a:cubicBezTo>
                        <a:cubicBezTo>
                          <a:pt x="958524" y="-1004"/>
                          <a:pt x="342846" y="8880"/>
                          <a:pt x="0" y="18288"/>
                        </a:cubicBezTo>
                        <a:cubicBezTo>
                          <a:pt x="129" y="13298"/>
                          <a:pt x="-675" y="6857"/>
                          <a:pt x="0" y="0"/>
                        </a:cubicBezTo>
                        <a:close/>
                      </a:path>
                      <a:path w="8140446" h="18288" stroke="0" extrusionOk="0">
                        <a:moveTo>
                          <a:pt x="0" y="0"/>
                        </a:moveTo>
                        <a:cubicBezTo>
                          <a:pt x="142435" y="-24533"/>
                          <a:pt x="380026" y="17447"/>
                          <a:pt x="596966" y="0"/>
                        </a:cubicBezTo>
                        <a:cubicBezTo>
                          <a:pt x="813906" y="-17447"/>
                          <a:pt x="830530" y="13462"/>
                          <a:pt x="1031123" y="0"/>
                        </a:cubicBezTo>
                        <a:cubicBezTo>
                          <a:pt x="1231716" y="-13462"/>
                          <a:pt x="1634038" y="0"/>
                          <a:pt x="1872303" y="0"/>
                        </a:cubicBezTo>
                        <a:cubicBezTo>
                          <a:pt x="2110568" y="0"/>
                          <a:pt x="2261934" y="-25727"/>
                          <a:pt x="2469269" y="0"/>
                        </a:cubicBezTo>
                        <a:cubicBezTo>
                          <a:pt x="2676604" y="25727"/>
                          <a:pt x="2790440" y="16284"/>
                          <a:pt x="3066235" y="0"/>
                        </a:cubicBezTo>
                        <a:cubicBezTo>
                          <a:pt x="3342030" y="-16284"/>
                          <a:pt x="3685603" y="41976"/>
                          <a:pt x="3907414" y="0"/>
                        </a:cubicBezTo>
                        <a:cubicBezTo>
                          <a:pt x="4129225" y="-41976"/>
                          <a:pt x="4177416" y="-7598"/>
                          <a:pt x="4422976" y="0"/>
                        </a:cubicBezTo>
                        <a:cubicBezTo>
                          <a:pt x="4668536" y="7598"/>
                          <a:pt x="5023499" y="-28058"/>
                          <a:pt x="5264155" y="0"/>
                        </a:cubicBezTo>
                        <a:cubicBezTo>
                          <a:pt x="5504811" y="28058"/>
                          <a:pt x="5703675" y="13288"/>
                          <a:pt x="6105335" y="0"/>
                        </a:cubicBezTo>
                        <a:cubicBezTo>
                          <a:pt x="6506995" y="-13288"/>
                          <a:pt x="6455516" y="-5124"/>
                          <a:pt x="6783705" y="0"/>
                        </a:cubicBezTo>
                        <a:cubicBezTo>
                          <a:pt x="7111894" y="5124"/>
                          <a:pt x="7512856" y="10604"/>
                          <a:pt x="8140446" y="0"/>
                        </a:cubicBezTo>
                        <a:cubicBezTo>
                          <a:pt x="8140458" y="8833"/>
                          <a:pt x="8140986" y="9830"/>
                          <a:pt x="8140446" y="18288"/>
                        </a:cubicBezTo>
                        <a:cubicBezTo>
                          <a:pt x="7959314" y="3345"/>
                          <a:pt x="7870113" y="10437"/>
                          <a:pt x="7706289" y="18288"/>
                        </a:cubicBezTo>
                        <a:cubicBezTo>
                          <a:pt x="7542465" y="26139"/>
                          <a:pt x="7157940" y="17482"/>
                          <a:pt x="6865109" y="18288"/>
                        </a:cubicBezTo>
                        <a:cubicBezTo>
                          <a:pt x="6572278" y="19094"/>
                          <a:pt x="6524256" y="38051"/>
                          <a:pt x="6349548" y="18288"/>
                        </a:cubicBezTo>
                        <a:cubicBezTo>
                          <a:pt x="6174840" y="-1475"/>
                          <a:pt x="5951624" y="174"/>
                          <a:pt x="5671177" y="18288"/>
                        </a:cubicBezTo>
                        <a:cubicBezTo>
                          <a:pt x="5390730" y="36402"/>
                          <a:pt x="5222992" y="60058"/>
                          <a:pt x="4829998" y="18288"/>
                        </a:cubicBezTo>
                        <a:cubicBezTo>
                          <a:pt x="4437004" y="-23482"/>
                          <a:pt x="4344181" y="39087"/>
                          <a:pt x="4151627" y="18288"/>
                        </a:cubicBezTo>
                        <a:cubicBezTo>
                          <a:pt x="3959073" y="-2511"/>
                          <a:pt x="3886970" y="32875"/>
                          <a:pt x="3717470" y="18288"/>
                        </a:cubicBezTo>
                        <a:cubicBezTo>
                          <a:pt x="3547970" y="3701"/>
                          <a:pt x="3451521" y="31872"/>
                          <a:pt x="3201909" y="18288"/>
                        </a:cubicBezTo>
                        <a:cubicBezTo>
                          <a:pt x="2952297" y="4704"/>
                          <a:pt x="2543413" y="6029"/>
                          <a:pt x="2360729" y="18288"/>
                        </a:cubicBezTo>
                        <a:cubicBezTo>
                          <a:pt x="2178045" y="30547"/>
                          <a:pt x="1906056" y="25847"/>
                          <a:pt x="1682359" y="18288"/>
                        </a:cubicBezTo>
                        <a:cubicBezTo>
                          <a:pt x="1458662" y="10730"/>
                          <a:pt x="1330405" y="8046"/>
                          <a:pt x="1166797" y="18288"/>
                        </a:cubicBezTo>
                        <a:cubicBezTo>
                          <a:pt x="1003189" y="28530"/>
                          <a:pt x="278098" y="19533"/>
                          <a:pt x="0" y="18288"/>
                        </a:cubicBezTo>
                        <a:cubicBezTo>
                          <a:pt x="74" y="14054"/>
                          <a:pt x="-46" y="6997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7024471-C4A5-81DE-794F-5F580719E7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901189"/>
            <a:ext cx="7886700" cy="471868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I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Express promises , Written form contracts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Implied Contracts – Sec-9 of Act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Based on offers , acceptance implied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Whether contracts can be Oral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Agreements for arbitration  to be in written form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Govt. Contracts – Article 299 of </a:t>
            </a:r>
            <a:r>
              <a:rPr lang="en-IN" sz="2800">
                <a:latin typeface="Times New Roman" panose="02020603050405020304" pitchFamily="18" charset="0"/>
                <a:cs typeface="Times New Roman" panose="02020603050405020304" pitchFamily="18" charset="0"/>
              </a:rPr>
              <a:t>the Constitution provisions </a:t>
            </a:r>
            <a:endParaRPr lang="en-IN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IN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4013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B115FE4-0C84-51E0-1077-49E456BE25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759" y="3752849"/>
            <a:ext cx="2468166" cy="2452687"/>
          </a:xfrm>
        </p:spPr>
        <p:txBody>
          <a:bodyPr anchor="ctr">
            <a:normAutofit/>
          </a:bodyPr>
          <a:lstStyle/>
          <a:p>
            <a:r>
              <a:rPr lang="en-IN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7024471-C4A5-81DE-794F-5F580719E7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5301" y="2452687"/>
            <a:ext cx="8286746" cy="4405313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en-IN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Article -299 : Contract made by Govt. in exercise of executive power must be express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IN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be made on behalf   heads of union or state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N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Execution of contract by duly authorized </a:t>
            </a:r>
          </a:p>
          <a:p>
            <a:pPr marL="0" indent="0">
              <a:buNone/>
            </a:pPr>
            <a:endParaRPr lang="en-I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I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I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I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I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7" descr="Storage crates">
            <a:extLst>
              <a:ext uri="{FF2B5EF4-FFF2-40B4-BE49-F238E27FC236}">
                <a16:creationId xmlns:a16="http://schemas.microsoft.com/office/drawing/2014/main" id="{48F03CB1-5B4C-972D-6EF3-39533DBF48A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20507" b="18471"/>
          <a:stretch/>
        </p:blipFill>
        <p:spPr>
          <a:xfrm>
            <a:off x="20" y="0"/>
            <a:ext cx="9143980" cy="2452687"/>
          </a:xfrm>
          <a:custGeom>
            <a:avLst/>
            <a:gdLst/>
            <a:ahLst/>
            <a:cxnLst/>
            <a:rect l="l" t="t" r="r" b="b"/>
            <a:pathLst>
              <a:path w="12192000" h="3692092">
                <a:moveTo>
                  <a:pt x="0" y="0"/>
                </a:moveTo>
                <a:lnTo>
                  <a:pt x="12192000" y="0"/>
                </a:lnTo>
                <a:lnTo>
                  <a:pt x="12192000" y="3504824"/>
                </a:lnTo>
                <a:lnTo>
                  <a:pt x="12024691" y="3517794"/>
                </a:lnTo>
                <a:cubicBezTo>
                  <a:pt x="8077523" y="3783195"/>
                  <a:pt x="4094678" y="3026959"/>
                  <a:pt x="160485" y="3663863"/>
                </a:cubicBezTo>
                <a:lnTo>
                  <a:pt x="0" y="3692092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201406496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4">
            <a:extLst>
              <a:ext uri="{FF2B5EF4-FFF2-40B4-BE49-F238E27FC236}">
                <a16:creationId xmlns:a16="http://schemas.microsoft.com/office/drawing/2014/main" id="{50D55E05-54CF-4CE0-9CAB-58FA650A5D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609600"/>
            <a:ext cx="7772400" cy="586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595313" indent="-595313">
              <a:lnSpc>
                <a:spcPct val="95000"/>
              </a:lnSpc>
              <a:spcAft>
                <a:spcPts val="1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595313" algn="l"/>
                <a:tab pos="1052513" algn="l"/>
                <a:tab pos="1509713" algn="l"/>
                <a:tab pos="1966913" algn="l"/>
                <a:tab pos="2424113" algn="l"/>
                <a:tab pos="2881313" algn="l"/>
                <a:tab pos="3338513" algn="l"/>
                <a:tab pos="3795713" algn="l"/>
                <a:tab pos="4252913" algn="l"/>
                <a:tab pos="4710113" algn="l"/>
                <a:tab pos="5167313" algn="l"/>
                <a:tab pos="5624513" algn="l"/>
                <a:tab pos="6081713" algn="l"/>
                <a:tab pos="6538913" algn="l"/>
                <a:tab pos="6996113" algn="l"/>
                <a:tab pos="7453313" algn="l"/>
                <a:tab pos="7910513" algn="l"/>
                <a:tab pos="8367713" algn="l"/>
                <a:tab pos="8824913" algn="l"/>
                <a:tab pos="9282113" algn="l"/>
                <a:tab pos="9739313" algn="l"/>
              </a:tabLst>
              <a:defRPr sz="2900">
                <a:solidFill>
                  <a:srgbClr val="000000"/>
                </a:solidFill>
                <a:latin typeface="Times New Roman" panose="02020603050405020304" pitchFamily="18" charset="0"/>
                <a:cs typeface="Arial Unicode MS" charset="0"/>
              </a:defRPr>
            </a:lvl1pPr>
            <a:lvl2pPr>
              <a:lnSpc>
                <a:spcPct val="95000"/>
              </a:lnSpc>
              <a:spcAft>
                <a:spcPts val="10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595313" algn="l"/>
                <a:tab pos="1052513" algn="l"/>
                <a:tab pos="1509713" algn="l"/>
                <a:tab pos="1966913" algn="l"/>
                <a:tab pos="2424113" algn="l"/>
                <a:tab pos="2881313" algn="l"/>
                <a:tab pos="3338513" algn="l"/>
                <a:tab pos="3795713" algn="l"/>
                <a:tab pos="4252913" algn="l"/>
                <a:tab pos="4710113" algn="l"/>
                <a:tab pos="5167313" algn="l"/>
                <a:tab pos="5624513" algn="l"/>
                <a:tab pos="6081713" algn="l"/>
                <a:tab pos="6538913" algn="l"/>
                <a:tab pos="6996113" algn="l"/>
                <a:tab pos="7453313" algn="l"/>
                <a:tab pos="7910513" algn="l"/>
                <a:tab pos="8367713" algn="l"/>
                <a:tab pos="8824913" algn="l"/>
                <a:tab pos="9282113" algn="l"/>
                <a:tab pos="9739313" algn="l"/>
              </a:tabLst>
              <a:defRPr sz="2500">
                <a:solidFill>
                  <a:srgbClr val="000000"/>
                </a:solidFill>
                <a:latin typeface="Times New Roman" panose="02020603050405020304" pitchFamily="18" charset="0"/>
                <a:cs typeface="Arial Unicode MS" charset="0"/>
              </a:defRPr>
            </a:lvl2pPr>
            <a:lvl3pPr>
              <a:lnSpc>
                <a:spcPct val="95000"/>
              </a:lnSpc>
              <a:spcAft>
                <a:spcPts val="7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595313" algn="l"/>
                <a:tab pos="1052513" algn="l"/>
                <a:tab pos="1509713" algn="l"/>
                <a:tab pos="1966913" algn="l"/>
                <a:tab pos="2424113" algn="l"/>
                <a:tab pos="2881313" algn="l"/>
                <a:tab pos="3338513" algn="l"/>
                <a:tab pos="3795713" algn="l"/>
                <a:tab pos="4252913" algn="l"/>
                <a:tab pos="4710113" algn="l"/>
                <a:tab pos="5167313" algn="l"/>
                <a:tab pos="5624513" algn="l"/>
                <a:tab pos="6081713" algn="l"/>
                <a:tab pos="6538913" algn="l"/>
                <a:tab pos="6996113" algn="l"/>
                <a:tab pos="7453313" algn="l"/>
                <a:tab pos="7910513" algn="l"/>
                <a:tab pos="8367713" algn="l"/>
                <a:tab pos="8824913" algn="l"/>
                <a:tab pos="9282113" algn="l"/>
                <a:tab pos="9739313" algn="l"/>
              </a:tabLst>
              <a:defRPr sz="2200">
                <a:solidFill>
                  <a:srgbClr val="000000"/>
                </a:solidFill>
                <a:latin typeface="Times New Roman" panose="02020603050405020304" pitchFamily="18" charset="0"/>
                <a:cs typeface="Arial Unicode MS" charset="0"/>
              </a:defRPr>
            </a:lvl3pPr>
            <a:lvl4pPr>
              <a:lnSpc>
                <a:spcPct val="95000"/>
              </a:lnSpc>
              <a:spcAft>
                <a:spcPts val="5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595313" algn="l"/>
                <a:tab pos="1052513" algn="l"/>
                <a:tab pos="1509713" algn="l"/>
                <a:tab pos="1966913" algn="l"/>
                <a:tab pos="2424113" algn="l"/>
                <a:tab pos="2881313" algn="l"/>
                <a:tab pos="3338513" algn="l"/>
                <a:tab pos="3795713" algn="l"/>
                <a:tab pos="4252913" algn="l"/>
                <a:tab pos="4710113" algn="l"/>
                <a:tab pos="5167313" algn="l"/>
                <a:tab pos="5624513" algn="l"/>
                <a:tab pos="6081713" algn="l"/>
                <a:tab pos="6538913" algn="l"/>
                <a:tab pos="6996113" algn="l"/>
                <a:tab pos="7453313" algn="l"/>
                <a:tab pos="7910513" algn="l"/>
                <a:tab pos="8367713" algn="l"/>
                <a:tab pos="8824913" algn="l"/>
                <a:tab pos="9282113" algn="l"/>
                <a:tab pos="973931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cs typeface="Arial Unicode MS" charset="0"/>
              </a:defRPr>
            </a:lvl4pPr>
            <a:lvl5pPr>
              <a:lnSpc>
                <a:spcPct val="95000"/>
              </a:lnSpc>
              <a:spcAft>
                <a:spcPts val="26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595313" algn="l"/>
                <a:tab pos="1052513" algn="l"/>
                <a:tab pos="1509713" algn="l"/>
                <a:tab pos="1966913" algn="l"/>
                <a:tab pos="2424113" algn="l"/>
                <a:tab pos="2881313" algn="l"/>
                <a:tab pos="3338513" algn="l"/>
                <a:tab pos="3795713" algn="l"/>
                <a:tab pos="4252913" algn="l"/>
                <a:tab pos="4710113" algn="l"/>
                <a:tab pos="5167313" algn="l"/>
                <a:tab pos="5624513" algn="l"/>
                <a:tab pos="6081713" algn="l"/>
                <a:tab pos="6538913" algn="l"/>
                <a:tab pos="6996113" algn="l"/>
                <a:tab pos="7453313" algn="l"/>
                <a:tab pos="7910513" algn="l"/>
                <a:tab pos="8367713" algn="l"/>
                <a:tab pos="8824913" algn="l"/>
                <a:tab pos="9282113" algn="l"/>
                <a:tab pos="973931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cs typeface="Arial Unicode MS" charset="0"/>
              </a:defRPr>
            </a:lvl5pPr>
            <a:lvl6pPr marL="25146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ts val="26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595313" algn="l"/>
                <a:tab pos="1052513" algn="l"/>
                <a:tab pos="1509713" algn="l"/>
                <a:tab pos="1966913" algn="l"/>
                <a:tab pos="2424113" algn="l"/>
                <a:tab pos="2881313" algn="l"/>
                <a:tab pos="3338513" algn="l"/>
                <a:tab pos="3795713" algn="l"/>
                <a:tab pos="4252913" algn="l"/>
                <a:tab pos="4710113" algn="l"/>
                <a:tab pos="5167313" algn="l"/>
                <a:tab pos="5624513" algn="l"/>
                <a:tab pos="6081713" algn="l"/>
                <a:tab pos="6538913" algn="l"/>
                <a:tab pos="6996113" algn="l"/>
                <a:tab pos="7453313" algn="l"/>
                <a:tab pos="7910513" algn="l"/>
                <a:tab pos="8367713" algn="l"/>
                <a:tab pos="8824913" algn="l"/>
                <a:tab pos="9282113" algn="l"/>
                <a:tab pos="973931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cs typeface="Arial Unicode MS" charset="0"/>
              </a:defRPr>
            </a:lvl6pPr>
            <a:lvl7pPr marL="29718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ts val="26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595313" algn="l"/>
                <a:tab pos="1052513" algn="l"/>
                <a:tab pos="1509713" algn="l"/>
                <a:tab pos="1966913" algn="l"/>
                <a:tab pos="2424113" algn="l"/>
                <a:tab pos="2881313" algn="l"/>
                <a:tab pos="3338513" algn="l"/>
                <a:tab pos="3795713" algn="l"/>
                <a:tab pos="4252913" algn="l"/>
                <a:tab pos="4710113" algn="l"/>
                <a:tab pos="5167313" algn="l"/>
                <a:tab pos="5624513" algn="l"/>
                <a:tab pos="6081713" algn="l"/>
                <a:tab pos="6538913" algn="l"/>
                <a:tab pos="6996113" algn="l"/>
                <a:tab pos="7453313" algn="l"/>
                <a:tab pos="7910513" algn="l"/>
                <a:tab pos="8367713" algn="l"/>
                <a:tab pos="8824913" algn="l"/>
                <a:tab pos="9282113" algn="l"/>
                <a:tab pos="973931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cs typeface="Arial Unicode MS" charset="0"/>
              </a:defRPr>
            </a:lvl7pPr>
            <a:lvl8pPr marL="34290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ts val="26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595313" algn="l"/>
                <a:tab pos="1052513" algn="l"/>
                <a:tab pos="1509713" algn="l"/>
                <a:tab pos="1966913" algn="l"/>
                <a:tab pos="2424113" algn="l"/>
                <a:tab pos="2881313" algn="l"/>
                <a:tab pos="3338513" algn="l"/>
                <a:tab pos="3795713" algn="l"/>
                <a:tab pos="4252913" algn="l"/>
                <a:tab pos="4710113" algn="l"/>
                <a:tab pos="5167313" algn="l"/>
                <a:tab pos="5624513" algn="l"/>
                <a:tab pos="6081713" algn="l"/>
                <a:tab pos="6538913" algn="l"/>
                <a:tab pos="6996113" algn="l"/>
                <a:tab pos="7453313" algn="l"/>
                <a:tab pos="7910513" algn="l"/>
                <a:tab pos="8367713" algn="l"/>
                <a:tab pos="8824913" algn="l"/>
                <a:tab pos="9282113" algn="l"/>
                <a:tab pos="973931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cs typeface="Arial Unicode MS" charset="0"/>
              </a:defRPr>
            </a:lvl8pPr>
            <a:lvl9pPr marL="38862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ts val="26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595313" algn="l"/>
                <a:tab pos="1052513" algn="l"/>
                <a:tab pos="1509713" algn="l"/>
                <a:tab pos="1966913" algn="l"/>
                <a:tab pos="2424113" algn="l"/>
                <a:tab pos="2881313" algn="l"/>
                <a:tab pos="3338513" algn="l"/>
                <a:tab pos="3795713" algn="l"/>
                <a:tab pos="4252913" algn="l"/>
                <a:tab pos="4710113" algn="l"/>
                <a:tab pos="5167313" algn="l"/>
                <a:tab pos="5624513" algn="l"/>
                <a:tab pos="6081713" algn="l"/>
                <a:tab pos="6538913" algn="l"/>
                <a:tab pos="6996113" algn="l"/>
                <a:tab pos="7453313" algn="l"/>
                <a:tab pos="7910513" algn="l"/>
                <a:tab pos="8367713" algn="l"/>
                <a:tab pos="8824913" algn="l"/>
                <a:tab pos="9282113" algn="l"/>
                <a:tab pos="973931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cs typeface="Arial Unicode MS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ts val="400"/>
              </a:spcBef>
              <a:spcAft>
                <a:spcPct val="0"/>
              </a:spcAft>
              <a:buSzPct val="65000"/>
              <a:buFont typeface="Times New Roman" panose="02020603050405020304" pitchFamily="18" charset="0"/>
              <a:buNone/>
            </a:pPr>
            <a:r>
              <a:rPr lang="en-US" altLang="en-US" sz="3200" b="0">
                <a:solidFill>
                  <a:srgbClr val="C00000"/>
                </a:solidFill>
                <a:cs typeface="Times New Roman" panose="02020603050405020304" pitchFamily="18" charset="0"/>
              </a:rPr>
              <a:t>Legal Issues in Tendering </a:t>
            </a:r>
            <a:endParaRPr lang="en-US" altLang="en-US" sz="2400" b="0">
              <a:solidFill>
                <a:srgbClr val="C00000"/>
              </a:solidFill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100000"/>
              </a:lnSpc>
              <a:spcBef>
                <a:spcPts val="400"/>
              </a:spcBef>
              <a:spcAft>
                <a:spcPct val="0"/>
              </a:spcAft>
              <a:buSzPct val="65000"/>
              <a:buFont typeface="Wingdings" panose="05000000000000000000" pitchFamily="2" charset="2"/>
              <a:buChar char=""/>
            </a:pPr>
            <a:r>
              <a:rPr lang="en-US" altLang="en-US" sz="2400" b="0">
                <a:cs typeface="Times New Roman" panose="02020603050405020304" pitchFamily="18" charset="0"/>
              </a:rPr>
              <a:t>There is one essential principle in tendering for Govt. Contracts </a:t>
            </a:r>
          </a:p>
          <a:p>
            <a:pPr algn="just" eaLnBrk="1" hangingPunct="1">
              <a:lnSpc>
                <a:spcPct val="100000"/>
              </a:lnSpc>
              <a:spcBef>
                <a:spcPts val="400"/>
              </a:spcBef>
              <a:spcAft>
                <a:spcPct val="0"/>
              </a:spcAft>
              <a:buSzPct val="65000"/>
              <a:buFont typeface="Wingdings" panose="05000000000000000000" pitchFamily="2" charset="2"/>
              <a:buChar char=""/>
            </a:pPr>
            <a:r>
              <a:rPr lang="en-US" altLang="en-US" sz="2400" b="0">
                <a:cs typeface="Times New Roman" panose="02020603050405020304" pitchFamily="18" charset="0"/>
              </a:rPr>
              <a:t>Article-14 of Indian Constitution, as a fundamental right,  ensures the guarantee to every person right to equality before law </a:t>
            </a:r>
          </a:p>
          <a:p>
            <a:pPr algn="just" eaLnBrk="1" hangingPunct="1">
              <a:lnSpc>
                <a:spcPct val="100000"/>
              </a:lnSpc>
              <a:spcBef>
                <a:spcPts val="400"/>
              </a:spcBef>
              <a:spcAft>
                <a:spcPct val="0"/>
              </a:spcAft>
              <a:buSzPct val="65000"/>
              <a:buFont typeface="Wingdings" panose="05000000000000000000" pitchFamily="2" charset="2"/>
              <a:buChar char=""/>
            </a:pPr>
            <a:r>
              <a:rPr lang="en-US" altLang="en-US" sz="2400" b="0">
                <a:cs typeface="Times New Roman" panose="02020603050405020304" pitchFamily="18" charset="0"/>
              </a:rPr>
              <a:t>When Govt. as a state is inviting bids, in the process of bidding there shall not any discrimination towards any person</a:t>
            </a:r>
          </a:p>
          <a:p>
            <a:pPr algn="just" eaLnBrk="1" hangingPunct="1">
              <a:lnSpc>
                <a:spcPct val="100000"/>
              </a:lnSpc>
              <a:spcBef>
                <a:spcPts val="400"/>
              </a:spcBef>
              <a:spcAft>
                <a:spcPct val="0"/>
              </a:spcAft>
              <a:buSzPct val="65000"/>
              <a:buFont typeface="Wingdings" panose="05000000000000000000" pitchFamily="2" charset="2"/>
              <a:buChar char=""/>
            </a:pPr>
            <a:r>
              <a:rPr lang="en-US" altLang="en-US" sz="2400" b="0">
                <a:cs typeface="Times New Roman" panose="02020603050405020304" pitchFamily="18" charset="0"/>
              </a:rPr>
              <a:t>Again there shall be fairness in the process</a:t>
            </a:r>
          </a:p>
          <a:p>
            <a:pPr algn="just" eaLnBrk="1" hangingPunct="1">
              <a:lnSpc>
                <a:spcPct val="100000"/>
              </a:lnSpc>
              <a:spcBef>
                <a:spcPts val="400"/>
              </a:spcBef>
              <a:spcAft>
                <a:spcPct val="0"/>
              </a:spcAft>
              <a:buSzPct val="65000"/>
              <a:buFont typeface="Wingdings" panose="05000000000000000000" pitchFamily="2" charset="2"/>
              <a:buChar char=""/>
            </a:pPr>
            <a:r>
              <a:rPr lang="en-US" altLang="en-US" sz="2400" b="0">
                <a:cs typeface="Times New Roman" panose="02020603050405020304" pitchFamily="18" charset="0"/>
              </a:rPr>
              <a:t>Aggrieved persons / parties challenge the actions of the State under article 226 of the Constitution by filing Writ petitions in courts ( Writs / Orders)</a:t>
            </a:r>
          </a:p>
          <a:p>
            <a:pPr algn="ctr" eaLnBrk="1" hangingPunct="1">
              <a:lnSpc>
                <a:spcPct val="80000"/>
              </a:lnSpc>
              <a:spcBef>
                <a:spcPts val="325"/>
              </a:spcBef>
              <a:spcAft>
                <a:spcPct val="0"/>
              </a:spcAft>
              <a:buSzPct val="65000"/>
              <a:buFont typeface="Times New Roman" panose="02020603050405020304" pitchFamily="18" charset="0"/>
              <a:buNone/>
            </a:pPr>
            <a:endParaRPr lang="en-US" altLang="en-US" sz="1300" b="0">
              <a:latin typeface="Franklin Gothic Book" panose="020B0503020102020204" pitchFamily="34" charset="0"/>
              <a:cs typeface="Times New Roman" panose="02020603050405020304" pitchFamily="18" charset="0"/>
            </a:endParaRPr>
          </a:p>
          <a:p>
            <a:pPr algn="ctr" eaLnBrk="1" hangingPunct="1">
              <a:lnSpc>
                <a:spcPct val="80000"/>
              </a:lnSpc>
              <a:spcBef>
                <a:spcPts val="275"/>
              </a:spcBef>
              <a:spcAft>
                <a:spcPct val="0"/>
              </a:spcAft>
              <a:buSzPct val="65000"/>
              <a:buFont typeface="Times New Roman" panose="02020603050405020304" pitchFamily="18" charset="0"/>
              <a:buNone/>
            </a:pPr>
            <a:r>
              <a:rPr lang="en-US" altLang="en-US" sz="1100" b="0">
                <a:latin typeface="Franklin Gothic Book" panose="020B0503020102020204" pitchFamily="34" charset="0"/>
                <a:cs typeface="Times New Roman" panose="02020603050405020304" pitchFamily="18" charset="0"/>
              </a:rPr>
              <a:t>          </a:t>
            </a:r>
          </a:p>
          <a:p>
            <a:pPr algn="ctr" eaLnBrk="1" hangingPunct="1">
              <a:lnSpc>
                <a:spcPct val="80000"/>
              </a:lnSpc>
              <a:spcBef>
                <a:spcPts val="275"/>
              </a:spcBef>
              <a:spcAft>
                <a:spcPct val="0"/>
              </a:spcAft>
              <a:buSzPct val="65000"/>
              <a:buFont typeface="Times New Roman" panose="02020603050405020304" pitchFamily="18" charset="0"/>
              <a:buNone/>
            </a:pPr>
            <a:endParaRPr lang="en-US" altLang="en-US" sz="1100" b="0">
              <a:latin typeface="Franklin Gothic Book" panose="020B050302010202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Savon">
    <a:dk1>
      <a:sysClr val="windowText" lastClr="000000"/>
    </a:dk1>
    <a:lt1>
      <a:sysClr val="window" lastClr="FFFFFF"/>
    </a:lt1>
    <a:dk2>
      <a:srgbClr val="1485A4"/>
    </a:dk2>
    <a:lt2>
      <a:srgbClr val="E3DED1"/>
    </a:lt2>
    <a:accent1>
      <a:srgbClr val="1CADE4"/>
    </a:accent1>
    <a:accent2>
      <a:srgbClr val="2683C6"/>
    </a:accent2>
    <a:accent3>
      <a:srgbClr val="27CED7"/>
    </a:accent3>
    <a:accent4>
      <a:srgbClr val="42BA97"/>
    </a:accent4>
    <a:accent5>
      <a:srgbClr val="3E8853"/>
    </a:accent5>
    <a:accent6>
      <a:srgbClr val="62A39F"/>
    </a:accent6>
    <a:hlink>
      <a:srgbClr val="F49100"/>
    </a:hlink>
    <a:folHlink>
      <a:srgbClr val="739D9B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docMetadata/LabelInfo.xml><?xml version="1.0" encoding="utf-8"?>
<clbl:labelList xmlns:clbl="http://schemas.microsoft.com/office/2020/mipLabelMetadata">
  <clbl:label id="{f42aa342-8706-4288-bd11-ebb85995028c}" enabled="1" method="Standard" siteId="{72f988bf-86f1-41af-91ab-2d7cd011db47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TM03090430[[fn=Banded]]</Template>
  <TotalTime>836</TotalTime>
  <Words>798</Words>
  <Application>Microsoft Office PowerPoint</Application>
  <PresentationFormat>On-screen Show (4:3)</PresentationFormat>
  <Paragraphs>130</Paragraphs>
  <Slides>13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23" baseType="lpstr">
      <vt:lpstr>Arial</vt:lpstr>
      <vt:lpstr>Calibri</vt:lpstr>
      <vt:lpstr>Calibri Light</vt:lpstr>
      <vt:lpstr>Century Gothic</vt:lpstr>
      <vt:lpstr>Franklin Gothic Book</vt:lpstr>
      <vt:lpstr>Garamond</vt:lpstr>
      <vt:lpstr>Times New Roman</vt:lpstr>
      <vt:lpstr>Wingdings</vt:lpstr>
      <vt:lpstr>Savon</vt:lpstr>
      <vt:lpstr>Office Theme</vt:lpstr>
      <vt:lpstr>PowerPoint Presentation</vt:lpstr>
      <vt:lpstr>Formation of Contracts </vt:lpstr>
      <vt:lpstr> </vt:lpstr>
      <vt:lpstr>PowerPoint Presentation</vt:lpstr>
      <vt:lpstr>Agreements and Contracts </vt:lpstr>
      <vt:lpstr>Acceptance of Proposal </vt:lpstr>
      <vt:lpstr>Implied Contracts</vt:lpstr>
      <vt:lpstr> </vt:lpstr>
      <vt:lpstr>PowerPoint Presentation</vt:lpstr>
      <vt:lpstr>PowerPoint Presentation</vt:lpstr>
      <vt:lpstr>PowerPoint Presentation</vt:lpstr>
      <vt:lpstr>PowerPoint Presentation</vt:lpstr>
      <vt:lpstr>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Sridhar Mothe</dc:creator>
  <cp:lastModifiedBy>Sridhar Mothe</cp:lastModifiedBy>
  <cp:revision>194</cp:revision>
  <dcterms:created xsi:type="dcterms:W3CDTF">2023-01-04T11:33:18Z</dcterms:created>
  <dcterms:modified xsi:type="dcterms:W3CDTF">2024-01-03T09:07:23Z</dcterms:modified>
</cp:coreProperties>
</file>