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19"/>
  </p:notesMasterIdLst>
  <p:sldIdLst>
    <p:sldId id="347" r:id="rId2"/>
    <p:sldId id="258" r:id="rId3"/>
    <p:sldId id="292" r:id="rId4"/>
    <p:sldId id="343" r:id="rId5"/>
    <p:sldId id="353" r:id="rId6"/>
    <p:sldId id="297" r:id="rId7"/>
    <p:sldId id="260" r:id="rId8"/>
    <p:sldId id="300" r:id="rId9"/>
    <p:sldId id="301" r:id="rId10"/>
    <p:sldId id="355" r:id="rId11"/>
    <p:sldId id="291" r:id="rId12"/>
    <p:sldId id="356" r:id="rId13"/>
    <p:sldId id="358" r:id="rId14"/>
    <p:sldId id="357" r:id="rId15"/>
    <p:sldId id="354" r:id="rId16"/>
    <p:sldId id="296" r:id="rId17"/>
    <p:sldId id="31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. SRIDHAR MOTHE" initials="DSM" lastIdx="1" clrIdx="0">
    <p:extLst>
      <p:ext uri="{19B8F6BF-5375-455C-9EA6-DF929625EA0E}">
        <p15:presenceInfo xmlns:p15="http://schemas.microsoft.com/office/powerpoint/2012/main" userId="a7be30f0f887340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FE507-D643-418F-84A3-0A7BDE5F7E33}" type="datetimeFigureOut">
              <a:rPr lang="en-IN" smtClean="0"/>
              <a:t>03-01-2024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0075A-C1BA-4198-84D6-4F7F9E63E6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433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>
            <a:extLst>
              <a:ext uri="{FF2B5EF4-FFF2-40B4-BE49-F238E27FC236}">
                <a16:creationId xmlns:a16="http://schemas.microsoft.com/office/drawing/2014/main" id="{6214A9C9-27FA-1BE3-0D1B-05AEB16CC2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fld id="{329AEF78-16C0-4045-B0C5-E09F098CBBA8}" type="slidenum">
              <a:rPr lang="en-US" altLang="en-US" smtClean="0">
                <a:solidFill>
                  <a:srgbClr val="000000"/>
                </a:solidFill>
                <a:cs typeface="Lucida Sans Unicode" panose="020B0602030504020204" pitchFamily="34" charset="0"/>
              </a:rPr>
              <a:pPr/>
              <a:t>2</a:t>
            </a:fld>
            <a:endParaRPr lang="en-US" altLang="en-US">
              <a:solidFill>
                <a:srgbClr val="000000"/>
              </a:solidFill>
              <a:cs typeface="Lucida Sans Unicode" panose="020B0602030504020204" pitchFamily="34" charset="0"/>
            </a:endParaRPr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A91093D8-22A9-6F57-6EA2-56FFCF3559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6148B8CB-F5EA-E09A-0B83-92CBE246FA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>
            <a:extLst>
              <a:ext uri="{FF2B5EF4-FFF2-40B4-BE49-F238E27FC236}">
                <a16:creationId xmlns:a16="http://schemas.microsoft.com/office/drawing/2014/main" id="{6CBF49D3-872F-0736-BC7F-EA77D727712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fld id="{E70A352D-DE56-414C-B323-CE84EE3BF8B8}" type="slidenum">
              <a:rPr lang="en-US" altLang="en-US" smtClean="0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D5C2E283-11F2-CD66-4B67-4CBD23EF72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638A25FA-A072-586B-1EF3-238159255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674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>
            <a:extLst>
              <a:ext uri="{FF2B5EF4-FFF2-40B4-BE49-F238E27FC236}">
                <a16:creationId xmlns:a16="http://schemas.microsoft.com/office/drawing/2014/main" id="{6CBF49D3-872F-0736-BC7F-EA77D727712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fld id="{E70A352D-DE56-414C-B323-CE84EE3BF8B8}" type="slidenum">
              <a:rPr lang="en-US" altLang="en-US" smtClean="0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D5C2E283-11F2-CD66-4B67-4CBD23EF72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638A25FA-A072-586B-1EF3-238159255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028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>
            <a:extLst>
              <a:ext uri="{FF2B5EF4-FFF2-40B4-BE49-F238E27FC236}">
                <a16:creationId xmlns:a16="http://schemas.microsoft.com/office/drawing/2014/main" id="{6CBF49D3-872F-0736-BC7F-EA77D727712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fld id="{E70A352D-DE56-414C-B323-CE84EE3BF8B8}" type="slidenum">
              <a:rPr lang="en-US" altLang="en-US" smtClean="0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D5C2E283-11F2-CD66-4B67-4CBD23EF72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638A25FA-A072-586B-1EF3-238159255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860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1">
            <a:extLst>
              <a:ext uri="{FF2B5EF4-FFF2-40B4-BE49-F238E27FC236}">
                <a16:creationId xmlns:a16="http://schemas.microsoft.com/office/drawing/2014/main" id="{27181607-07A8-F404-CC94-F9247E0FD92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fld id="{55AE2EFE-4EC6-438F-A743-C5EB6F9CDBDE}" type="slidenum">
              <a:rPr lang="en-US" altLang="en-US" smtClean="0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1" name="Rectangle 1">
            <a:extLst>
              <a:ext uri="{FF2B5EF4-FFF2-40B4-BE49-F238E27FC236}">
                <a16:creationId xmlns:a16="http://schemas.microsoft.com/office/drawing/2014/main" id="{4E9A354F-E906-75FC-C055-CFDE4BA0B3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06EFEA0E-C084-AB0F-EB61-0E928F3F59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>
            <a:extLst>
              <a:ext uri="{FF2B5EF4-FFF2-40B4-BE49-F238E27FC236}">
                <a16:creationId xmlns:a16="http://schemas.microsoft.com/office/drawing/2014/main" id="{F7C9CEBE-DF6B-C28C-7D17-1CBC87B8D93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fld id="{756DD0A8-51DB-4614-824E-83DA8C615664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5EA79FE4-7BF6-5A62-2654-FF9E1AF090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A84A620C-996A-6605-3213-757AD66FC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1">
            <a:extLst>
              <a:ext uri="{FF2B5EF4-FFF2-40B4-BE49-F238E27FC236}">
                <a16:creationId xmlns:a16="http://schemas.microsoft.com/office/drawing/2014/main" id="{2994BC21-1CBA-AD47-C7D1-A81CCC282E0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fld id="{B0B46CB7-E8AB-4B5A-9594-08F4132626D2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1">
            <a:extLst>
              <a:ext uri="{FF2B5EF4-FFF2-40B4-BE49-F238E27FC236}">
                <a16:creationId xmlns:a16="http://schemas.microsoft.com/office/drawing/2014/main" id="{180E4D78-1869-B7B4-629E-2D160FB237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97F343F0-21E4-1886-571C-4A36FCB079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>
            <a:extLst>
              <a:ext uri="{FF2B5EF4-FFF2-40B4-BE49-F238E27FC236}">
                <a16:creationId xmlns:a16="http://schemas.microsoft.com/office/drawing/2014/main" id="{D4DFA2FC-A8ED-2A64-1F08-989807D87DB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fld id="{43C61700-FC04-465E-8042-3C2488969CF0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id="{C0E08087-AA8F-969A-FDED-E877D87780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A7EEA9DA-8ECD-6BB6-D2AC-A8384EF4D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>
            <a:extLst>
              <a:ext uri="{FF2B5EF4-FFF2-40B4-BE49-F238E27FC236}">
                <a16:creationId xmlns:a16="http://schemas.microsoft.com/office/drawing/2014/main" id="{F1330DC6-2257-5573-D1F7-02D3DF56D5C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fld id="{794A434D-3211-4B7A-9599-5102BA51CE53}" type="slidenum">
              <a:rPr lang="en-US" altLang="en-US" smtClean="0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1">
            <a:extLst>
              <a:ext uri="{FF2B5EF4-FFF2-40B4-BE49-F238E27FC236}">
                <a16:creationId xmlns:a16="http://schemas.microsoft.com/office/drawing/2014/main" id="{9C060FF9-5A48-54EC-B459-60420748BC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993FE609-16D5-56CE-409A-A986858D2A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>
            <a:extLst>
              <a:ext uri="{FF2B5EF4-FFF2-40B4-BE49-F238E27FC236}">
                <a16:creationId xmlns:a16="http://schemas.microsoft.com/office/drawing/2014/main" id="{6CBF49D3-872F-0736-BC7F-EA77D727712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fld id="{E70A352D-DE56-414C-B323-CE84EE3BF8B8}" type="slidenum">
              <a:rPr lang="en-US" altLang="en-US" smtClean="0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D5C2E283-11F2-CD66-4B67-4CBD23EF72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638A25FA-A072-586B-1EF3-238159255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52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>
            <a:extLst>
              <a:ext uri="{FF2B5EF4-FFF2-40B4-BE49-F238E27FC236}">
                <a16:creationId xmlns:a16="http://schemas.microsoft.com/office/drawing/2014/main" id="{6CBF49D3-872F-0736-BC7F-EA77D727712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fld id="{E70A352D-DE56-414C-B323-CE84EE3BF8B8}" type="slidenum">
              <a:rPr lang="en-US" altLang="en-US" smtClean="0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D5C2E283-11F2-CD66-4B67-4CBD23EF72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638A25FA-A072-586B-1EF3-238159255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>
            <a:extLst>
              <a:ext uri="{FF2B5EF4-FFF2-40B4-BE49-F238E27FC236}">
                <a16:creationId xmlns:a16="http://schemas.microsoft.com/office/drawing/2014/main" id="{6CBF49D3-872F-0736-BC7F-EA77D727712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fld id="{E70A352D-DE56-414C-B323-CE84EE3BF8B8}" type="slidenum">
              <a:rPr lang="en-US" altLang="en-US" smtClean="0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D5C2E283-11F2-CD66-4B67-4CBD23EF72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638A25FA-A072-586B-1EF3-238159255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839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A245B-1FE6-9CA9-94D7-1CB53417D4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20093C-B346-9CE4-BF29-D96870164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C1554-96B9-7001-413B-5D1A9B892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F236-B941-4195-B77D-0B3436A698A0}" type="datetime1">
              <a:rPr lang="en-IN" smtClean="0"/>
              <a:t>03-01-2024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47032-FD17-EDD7-EEEC-3EC301917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9DE4C-0952-B817-DA1C-B3CAAA13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777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0FC73-BB18-FC7D-A692-8B9E97FF9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3AB9F2-0F2E-4DFD-694F-6707C46E2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FC28A-752A-F5FA-D566-AB976760A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308C-B00D-46AD-A732-A14CCBDB808D}" type="datetime1">
              <a:rPr lang="en-IN" smtClean="0"/>
              <a:t>03-01-2024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D45F7-E9D6-1E77-5123-DE36B8CE9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B801A-78FE-9E7F-635A-FD532FDDE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853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E0B790-C117-9444-5A54-F7AF29B738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2D3DC6-EA68-E51B-5A73-E025FAACAE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4DB71-5EF2-A5C9-1321-86392F8FA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64F6-0D4C-47F6-AEF0-8D2FD773C012}" type="datetime1">
              <a:rPr lang="en-IN" smtClean="0"/>
              <a:t>03-01-2024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7945E-2CEB-9595-B7B7-E45D19A3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41538-5342-7D43-33C9-146DA81F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481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23961-4BD7-9B77-16FE-C65541689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66479-9CEC-49A4-3441-2BE9479EE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57E44-BAC5-B5E3-BE22-A66893F91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D76F-C6EB-4FEF-9430-A5E31FC13770}" type="datetime1">
              <a:rPr lang="en-IN" smtClean="0"/>
              <a:t>03-01-2024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D32E0-CF74-37E5-6263-F92309C82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42FFB-B2E8-37ED-3FB4-922F5A822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358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28AC2-FBF1-BBC4-139E-82C5FBF60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C3BA9-2C55-20C6-06F1-879C5135B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C78FD-D211-C1F9-B041-045FDC06F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7A0C-15A6-4563-A73C-A2E6E6904302}" type="datetime1">
              <a:rPr lang="en-IN" smtClean="0"/>
              <a:t>03-01-2024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9BC7E-13EE-BB06-B0CA-38DA4FD34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E0B4D-CB56-78DF-42A4-86D9B77B3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438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59A04-7B2E-68B5-81E9-6A282F876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3BC3C-EF09-DBFE-1D43-4F3A0C7755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7483A1-27C9-F28D-0219-D1A071AE7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3095D8-E387-CD86-F1C0-D7D80DF06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459E-1F9F-44DC-A656-2237226FC6A1}" type="datetime1">
              <a:rPr lang="en-IN" smtClean="0"/>
              <a:t>03-01-2024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7A52D8-1CF1-4386-0C1E-D2E1C1F06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EEDB22-6EEC-707C-EC16-571DBD27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578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1228C-2D97-5F06-9BFD-22B39CF8A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2CB58-4F96-1AE4-8207-BD8235124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7C273-ADB1-66C4-A06C-7773A5DB1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F9638A-692A-BF47-A2A0-73E2A3D313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DDD0B-C261-B703-6A23-85AC2129A1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1EA30-7F43-632F-48E1-5B2F9E68C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998C-3B99-45D3-844F-F345C4CD0C03}" type="datetime1">
              <a:rPr lang="en-IN" smtClean="0"/>
              <a:t>03-01-2024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DE9245-8F4B-3D22-75D3-0D7B53DB0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907A68-C472-09E0-90B3-DC375C9A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728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25F47-48FF-961F-96F0-4CEB7EAC8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A97C30-FC8D-1CAF-EE23-722FB695E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0F72-9EAA-404A-964D-FB2D5A88FE43}" type="datetime1">
              <a:rPr lang="en-IN" smtClean="0"/>
              <a:t>03-01-2024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5FB77E-9DBB-9E9F-9452-625098B93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B7275C-3969-1E6F-C5CC-0E3109D4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5289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1ABD82-E59F-084B-7973-E8451B758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D9B6-5F5B-4936-B53E-E81484F6B8C8}" type="datetime1">
              <a:rPr lang="en-IN" smtClean="0"/>
              <a:t>03-01-2024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B77DA3-6A86-C4B3-7346-11F98B309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2E5CF5-D08A-BE29-F7B1-BFBD312C6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602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1FE8E-B3B0-F01F-E907-504AC9AB9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CC9BA-0C9E-503F-4EA8-13093E8E9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BB5A3B-60D4-AC2E-930C-6BF917B8D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A12C3-6C6E-1B42-C5D5-5C112AA3F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D17D-424E-4360-BF39-73CA729F02FF}" type="datetime1">
              <a:rPr lang="en-IN" smtClean="0"/>
              <a:t>03-01-2024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AC9619-D919-F985-55EB-962ED4472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8CF31-3DF4-2246-7052-BEC65227E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929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2D5F2-B8D7-7F2C-D039-0B5822787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44D224-F0EC-6C49-A6D3-146D3B68A9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A5DC8C-0EA8-52E3-8CF6-9E9BC7DA4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24065-42E2-A235-735E-2E5A9EF3D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8286-135D-4917-85B3-B76A36DD7D75}" type="datetime1">
              <a:rPr lang="en-IN" smtClean="0"/>
              <a:t>03-01-2024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B0C86-F1B1-D1F0-E5E1-B02360C4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CC8EF-DAAD-8BB2-1425-8AA93D334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957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7A1F59-FFDC-E415-50FF-57CD3EB9E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BC7257-822C-82BA-8530-F2D2F7023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FDC01-53F3-E5BC-07E2-15F1969A4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993D0-A372-417F-96A9-D99D75A6FBE0}" type="datetime1">
              <a:rPr lang="en-IN" smtClean="0"/>
              <a:t>03-01-2024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FB4C4-AC19-E4A1-A8E6-C83B7DFFD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C214F-C427-2AE5-763F-0CC758269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99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rimothe@gmail.com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38150"/>
            <a:ext cx="7886700" cy="578881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IN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Uttarakhand Public Works Dept.</a:t>
            </a:r>
            <a:r>
              <a:rPr lang="en-IN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IN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I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I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Provisions of 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I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Indian Contract Act 1872</a:t>
            </a:r>
          </a:p>
          <a:p>
            <a:pPr marL="0" indent="0" algn="ctr">
              <a:spcBef>
                <a:spcPts val="0"/>
              </a:spcBef>
              <a:buNone/>
            </a:pPr>
            <a:endParaRPr lang="en-I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I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Days Work shop on 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IN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Contract Management </a:t>
            </a:r>
            <a:r>
              <a:rPr lang="en-I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IN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5-6 January 2024  Dehradun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IN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Sridhar Mothe 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21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79E416D0-C7C1-9230-2D7A-AEE8378E1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57200"/>
            <a:ext cx="8229600" cy="653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250"/>
              </a:spcBef>
              <a:buSzPct val="100000"/>
            </a:pPr>
            <a:r>
              <a:rPr lang="en-US" altLang="en-US" sz="2800" b="0" dirty="0">
                <a:solidFill>
                  <a:srgbClr val="FF0000"/>
                </a:solidFill>
              </a:rPr>
              <a:t>Important Provisions of Contract Act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IN" altLang="en-US" b="0" dirty="0">
                <a:solidFill>
                  <a:srgbClr val="000000"/>
                </a:solidFill>
              </a:rPr>
              <a:t> </a:t>
            </a:r>
            <a:r>
              <a:rPr lang="en-IN" altLang="en-US" sz="2400" b="0" dirty="0">
                <a:solidFill>
                  <a:srgbClr val="000000"/>
                </a:solidFill>
              </a:rPr>
              <a:t>Section -29 : Agreements Void for Uncertainty 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Section -30 : Wagering Agreements Void 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</a:pPr>
            <a:r>
              <a:rPr lang="en-IN" altLang="en-US" sz="2400" b="0" dirty="0">
                <a:solidFill>
                  <a:srgbClr val="000000"/>
                </a:solidFill>
              </a:rPr>
              <a:t>                     </a:t>
            </a:r>
            <a:r>
              <a:rPr lang="en-IN" altLang="en-US" sz="2400" b="0" dirty="0">
                <a:solidFill>
                  <a:srgbClr val="C00000"/>
                </a:solidFill>
              </a:rPr>
              <a:t>Chapter -III : Contingent Contracts 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IN" altLang="en-US" sz="2400" b="0" dirty="0">
                <a:solidFill>
                  <a:srgbClr val="C00000"/>
                </a:solidFill>
              </a:rPr>
              <a:t> </a:t>
            </a:r>
            <a:r>
              <a:rPr lang="en-IN" altLang="en-US" sz="2400" b="0" dirty="0">
                <a:solidFill>
                  <a:schemeClr val="tx1"/>
                </a:solidFill>
              </a:rPr>
              <a:t>Sec-31</a:t>
            </a:r>
            <a:r>
              <a:rPr lang="en-IN" altLang="en-US" sz="2400" b="0" dirty="0">
                <a:solidFill>
                  <a:srgbClr val="C00000"/>
                </a:solidFill>
              </a:rPr>
              <a:t> </a:t>
            </a:r>
            <a:r>
              <a:rPr lang="en-IN" altLang="en-US" sz="2400" b="0" dirty="0">
                <a:solidFill>
                  <a:srgbClr val="000000"/>
                </a:solidFill>
              </a:rPr>
              <a:t> : Defined  as  Contracts to do or not to do something      on  Occurrence of an Event 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 Sec-32 : Enforcement of  contracts only on occurrence of event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 Sec-33 : Can be enforced if event  becomes impossible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    Sec- 34, 35 and 36  : When event of contingent contract is deemed impossible then void 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</a:pPr>
            <a:r>
              <a:rPr lang="en-IN" altLang="en-US" sz="2400" b="0" dirty="0">
                <a:solidFill>
                  <a:srgbClr val="000000"/>
                </a:solidFill>
              </a:rPr>
              <a:t>  - If the event is tagged with in fixed time then agreement becomes void on expiry of time in case not happening of event in that time 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</a:pPr>
            <a:endParaRPr lang="en-US" altLang="en-US" sz="20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157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79E416D0-C7C1-9230-2D7A-AEE8378E1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57200"/>
            <a:ext cx="8229600" cy="734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250"/>
              </a:spcBef>
              <a:buSzPct val="100000"/>
            </a:pPr>
            <a:r>
              <a:rPr lang="en-US" altLang="en-US" sz="2800" b="0" dirty="0">
                <a:solidFill>
                  <a:srgbClr val="FF0000"/>
                </a:solidFill>
              </a:rPr>
              <a:t>Important Provisions of Contract Act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</a:pPr>
            <a:r>
              <a:rPr lang="en-IN" altLang="en-US" sz="2000" b="0" dirty="0">
                <a:solidFill>
                  <a:srgbClr val="000000"/>
                </a:solidFill>
              </a:rPr>
              <a:t>                     </a:t>
            </a:r>
            <a:r>
              <a:rPr lang="en-IN" altLang="en-US" sz="2400" b="0" dirty="0">
                <a:solidFill>
                  <a:srgbClr val="C00000"/>
                </a:solidFill>
              </a:rPr>
              <a:t>Chapter- IV – Performance of Contracts </a:t>
            </a:r>
          </a:p>
          <a:p>
            <a:pPr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IN" altLang="en-US" sz="2000" b="0" dirty="0">
                <a:solidFill>
                  <a:srgbClr val="000000"/>
                </a:solidFill>
              </a:rPr>
              <a:t>   </a:t>
            </a:r>
            <a:r>
              <a:rPr lang="en-IN" altLang="en-US" sz="2400" b="0" dirty="0">
                <a:solidFill>
                  <a:srgbClr val="000000"/>
                </a:solidFill>
              </a:rPr>
              <a:t>Sec-37 : Obligation of parties – Parties have to perform their promises unless exempted by any law  - </a:t>
            </a:r>
          </a:p>
          <a:p>
            <a:pPr algn="just" eaLnBrk="1" hangingPunct="1"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IN" altLang="en-US" sz="2400" b="0" dirty="0">
                <a:solidFill>
                  <a:srgbClr val="000000"/>
                </a:solidFill>
              </a:rPr>
              <a:t>    - Also Promises bind their representatives in case of death of promisor  </a:t>
            </a:r>
          </a:p>
          <a:p>
            <a:pPr marL="342900" indent="-3429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Sec- 38 : Effect of refusal to accept offer of performance </a:t>
            </a:r>
          </a:p>
          <a:p>
            <a:pPr marL="342900" indent="-3429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Sec-39 : Effect of refusal of party to perform promise wholly </a:t>
            </a:r>
          </a:p>
          <a:p>
            <a:pPr marL="342900" indent="-3429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- In case of refusal of promisor to perform in entirety the promisee may put an end to contract unless he signifies continuance by words or conduct</a:t>
            </a:r>
          </a:p>
          <a:p>
            <a:pPr marL="342900" indent="-3429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Sec-40 : Person by whom promise is to be performed ( Personal perform)</a:t>
            </a:r>
          </a:p>
          <a:p>
            <a:pPr marL="342900" indent="-3429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Sec-41 : Effect of accepting performance from third person </a:t>
            </a:r>
          </a:p>
          <a:p>
            <a:pPr marL="342900" indent="-3429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Sec- 42 to 45 : Devolution of Joint liabilities , Joint Rights </a:t>
            </a:r>
          </a:p>
          <a:p>
            <a:pPr algn="just" eaLnBrk="1" hangingPunct="1">
              <a:spcAft>
                <a:spcPts val="600"/>
              </a:spcAft>
              <a:buClr>
                <a:srgbClr val="000000"/>
              </a:buClr>
              <a:buSzPct val="100000"/>
            </a:pPr>
            <a:endParaRPr lang="en-IN" altLang="en-US" sz="2400" b="0" dirty="0">
              <a:solidFill>
                <a:srgbClr val="000000"/>
              </a:solidFill>
            </a:endParaRP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</a:pPr>
            <a:endParaRPr lang="en-US" altLang="en-US" sz="20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79E416D0-C7C1-9230-2D7A-AEE8378E1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" y="66675"/>
            <a:ext cx="8324850" cy="6965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250"/>
              </a:spcBef>
              <a:buSzPct val="100000"/>
            </a:pPr>
            <a:r>
              <a:rPr lang="en-US" altLang="en-US" sz="2800" b="0" dirty="0">
                <a:solidFill>
                  <a:srgbClr val="FF0000"/>
                </a:solidFill>
              </a:rPr>
              <a:t>Important Provisions of Contract Act</a:t>
            </a:r>
            <a:endParaRPr lang="en-IN" altLang="en-US" sz="2400" b="0" dirty="0">
              <a:solidFill>
                <a:srgbClr val="C00000"/>
              </a:solidFill>
            </a:endParaRPr>
          </a:p>
          <a:p>
            <a:pPr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  Sec-46 : No time specified for performance then reasonable time</a:t>
            </a:r>
          </a:p>
          <a:p>
            <a:pPr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  Sec-47 : Time and Place of performance </a:t>
            </a:r>
          </a:p>
          <a:p>
            <a:pPr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  Sec-48 : Application for performance on certain day to be at proper time and place </a:t>
            </a:r>
          </a:p>
          <a:p>
            <a:pPr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  Sec-49 : Place for performance of promise where no application to be made and no place fixed for performance </a:t>
            </a:r>
          </a:p>
          <a:p>
            <a:pPr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  Sec- 50 : Performance in manner or at time prescribed or sanctioned </a:t>
            </a:r>
          </a:p>
          <a:p>
            <a:pPr algn="just" eaLnBrk="1" hangingPunct="1">
              <a:spcBef>
                <a:spcPts val="1125"/>
              </a:spcBef>
              <a:buClr>
                <a:srgbClr val="000000"/>
              </a:buClr>
              <a:buSzPct val="100000"/>
            </a:pPr>
            <a:r>
              <a:rPr lang="en-IN" altLang="en-US" sz="2400" b="0" dirty="0">
                <a:solidFill>
                  <a:srgbClr val="000000"/>
                </a:solidFill>
              </a:rPr>
              <a:t>                    </a:t>
            </a:r>
            <a:r>
              <a:rPr lang="en-IN" altLang="en-US" sz="2400" b="0" dirty="0">
                <a:solidFill>
                  <a:srgbClr val="C00000"/>
                </a:solidFill>
              </a:rPr>
              <a:t>Reciprocal promises and performance :</a:t>
            </a:r>
            <a:r>
              <a:rPr lang="en-IN" altLang="en-US" sz="2400" b="0" dirty="0">
                <a:solidFill>
                  <a:srgbClr val="000000"/>
                </a:solidFill>
              </a:rPr>
              <a:t> </a:t>
            </a:r>
          </a:p>
          <a:p>
            <a:pPr marL="342900" indent="-342900"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 Sec-51 : Promisor not bound to perform unless reciprocal </a:t>
            </a:r>
            <a:r>
              <a:rPr lang="en-IN" altLang="en-US" sz="2400" b="0" dirty="0" err="1">
                <a:solidFill>
                  <a:srgbClr val="000000"/>
                </a:solidFill>
              </a:rPr>
              <a:t>promisee</a:t>
            </a:r>
            <a:r>
              <a:rPr lang="en-IN" altLang="en-US" sz="2400" b="0" dirty="0">
                <a:solidFill>
                  <a:srgbClr val="000000"/>
                </a:solidFill>
              </a:rPr>
              <a:t> ready</a:t>
            </a:r>
          </a:p>
          <a:p>
            <a:pPr marL="342900" indent="-342900"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Sec-52 : Order of Performance of Reciprocal Promises  </a:t>
            </a:r>
          </a:p>
          <a:p>
            <a:pPr algn="just" eaLnBrk="1" hangingPunct="1">
              <a:spcBef>
                <a:spcPts val="1125"/>
              </a:spcBef>
              <a:buClr>
                <a:srgbClr val="000000"/>
              </a:buClr>
              <a:buSzPct val="100000"/>
            </a:pPr>
            <a:r>
              <a:rPr lang="en-IN" altLang="en-US" sz="2400" b="0" dirty="0">
                <a:solidFill>
                  <a:srgbClr val="000000"/>
                </a:solidFill>
              </a:rPr>
              <a:t>  </a:t>
            </a:r>
            <a:endParaRPr lang="en-US" altLang="en-US" sz="2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1181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79E416D0-C7C1-9230-2D7A-AEE8378E1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57200"/>
            <a:ext cx="8229600" cy="599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250"/>
              </a:spcBef>
              <a:buSzPct val="100000"/>
            </a:pPr>
            <a:r>
              <a:rPr lang="en-US" altLang="en-US" sz="2800" b="0" dirty="0">
                <a:solidFill>
                  <a:srgbClr val="FF0000"/>
                </a:solidFill>
              </a:rPr>
              <a:t>Important Provisions of Contract Act</a:t>
            </a:r>
            <a:endParaRPr lang="en-IN" altLang="en-US" sz="2400" b="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ts val="1125"/>
              </a:spcBef>
              <a:buClr>
                <a:srgbClr val="000000"/>
              </a:buClr>
              <a:buSzPct val="100000"/>
            </a:pPr>
            <a:r>
              <a:rPr lang="en-IN" altLang="en-US" sz="2400" b="0" dirty="0">
                <a:solidFill>
                  <a:srgbClr val="C00000"/>
                </a:solidFill>
              </a:rPr>
              <a:t> Reciprocal promises and performance :</a:t>
            </a:r>
            <a:r>
              <a:rPr lang="en-IN" altLang="en-US" sz="2000" b="0" dirty="0">
                <a:solidFill>
                  <a:srgbClr val="000000"/>
                </a:solidFill>
              </a:rPr>
              <a:t> </a:t>
            </a:r>
          </a:p>
          <a:p>
            <a:pPr marL="342900" indent="-342900"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N" altLang="en-US" sz="2000" b="0" dirty="0">
                <a:solidFill>
                  <a:srgbClr val="000000"/>
                </a:solidFill>
              </a:rPr>
              <a:t>Sec-53 : Liability of party preventing event on which contract is to take effect</a:t>
            </a:r>
          </a:p>
          <a:p>
            <a:pPr marL="342900" indent="-342900"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N" altLang="en-US" sz="2000" b="0" dirty="0">
                <a:solidFill>
                  <a:srgbClr val="000000"/>
                </a:solidFill>
              </a:rPr>
              <a:t>Sec- 54 : Effect of default of promise of performance consisting reciprocal performance </a:t>
            </a:r>
          </a:p>
          <a:p>
            <a:pPr marL="342900" indent="-342900"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N" altLang="en-US" sz="2000" b="0" dirty="0">
                <a:solidFill>
                  <a:srgbClr val="000000"/>
                </a:solidFill>
              </a:rPr>
              <a:t>Sec- 55 - deals with Time  of performance : Effect of failure to perform at fixed time in a contract where time is essential </a:t>
            </a:r>
          </a:p>
          <a:p>
            <a:pPr algn="just" eaLnBrk="1" hangingPunct="1">
              <a:spcBef>
                <a:spcPts val="1125"/>
              </a:spcBef>
              <a:buClr>
                <a:srgbClr val="000000"/>
              </a:buClr>
              <a:buSzPct val="100000"/>
            </a:pPr>
            <a:r>
              <a:rPr lang="en-IN" altLang="en-US" sz="2000" b="0" dirty="0">
                <a:solidFill>
                  <a:srgbClr val="000000"/>
                </a:solidFill>
              </a:rPr>
              <a:t>      	Effect of such failure when time is not essential </a:t>
            </a:r>
          </a:p>
          <a:p>
            <a:pPr algn="just" eaLnBrk="1" hangingPunct="1">
              <a:spcBef>
                <a:spcPts val="1125"/>
              </a:spcBef>
              <a:buClr>
                <a:srgbClr val="000000"/>
              </a:buClr>
              <a:buSzPct val="100000"/>
            </a:pPr>
            <a:r>
              <a:rPr lang="en-IN" altLang="en-US" sz="2000" b="0" dirty="0">
                <a:solidFill>
                  <a:srgbClr val="000000"/>
                </a:solidFill>
              </a:rPr>
              <a:t>		Effect of acceptance of performance at time other than that agreed upon    </a:t>
            </a:r>
          </a:p>
          <a:p>
            <a:pPr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IN" altLang="en-US" sz="2000" b="0" dirty="0">
                <a:solidFill>
                  <a:srgbClr val="000000"/>
                </a:solidFill>
              </a:rPr>
              <a:t> Sec-56 : Agreement to do impossible act ( Void ) </a:t>
            </a:r>
          </a:p>
          <a:p>
            <a:pPr algn="just">
              <a:spcBef>
                <a:spcPts val="1125"/>
              </a:spcBef>
              <a:buClr>
                <a:srgbClr val="000000"/>
              </a:buClr>
              <a:buSzPct val="100000"/>
            </a:pPr>
            <a:r>
              <a:rPr lang="en-IN" altLang="en-US" sz="2000" b="0" dirty="0">
                <a:solidFill>
                  <a:srgbClr val="000000"/>
                </a:solidFill>
              </a:rPr>
              <a:t>		 - Frustration of Object </a:t>
            </a:r>
          </a:p>
          <a:p>
            <a:pPr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IN" altLang="en-US" sz="2000" b="0" dirty="0">
                <a:solidFill>
                  <a:srgbClr val="000000"/>
                </a:solidFill>
              </a:rPr>
              <a:t>  Sec- 57 &amp; 58   : Reciprocal &amp; Alternative promises one branch only legal</a:t>
            </a:r>
            <a:endParaRPr lang="en-US" altLang="en-US" sz="2000" b="0" dirty="0">
              <a:solidFill>
                <a:srgbClr val="000000"/>
              </a:solidFill>
            </a:endParaRP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</a:pPr>
            <a:r>
              <a:rPr lang="en-US" altLang="en-US" sz="2000" b="0" dirty="0">
                <a:solidFill>
                  <a:srgbClr val="000000"/>
                </a:solidFill>
              </a:rPr>
              <a:t>		 - Only Legal part enforceable other part void </a:t>
            </a:r>
          </a:p>
        </p:txBody>
      </p:sp>
    </p:spTree>
    <p:extLst>
      <p:ext uri="{BB962C8B-B14F-4D97-AF65-F5344CB8AC3E}">
        <p14:creationId xmlns:p14="http://schemas.microsoft.com/office/powerpoint/2010/main" val="4397962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79E416D0-C7C1-9230-2D7A-AEE8378E1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" y="-190500"/>
            <a:ext cx="8324850" cy="7352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250"/>
              </a:spcBef>
              <a:buSzPct val="100000"/>
            </a:pPr>
            <a:endParaRPr lang="en-IN" altLang="en-US" sz="2400" b="0" dirty="0">
              <a:solidFill>
                <a:srgbClr val="C00000"/>
              </a:solidFill>
            </a:endParaRPr>
          </a:p>
          <a:p>
            <a:pPr marL="342900" indent="-342900" algn="just">
              <a:spcBef>
                <a:spcPts val="112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Sec-59 to Sec- 61  : </a:t>
            </a:r>
            <a:r>
              <a:rPr lang="en-IN" altLang="en-US" sz="2400" b="0" dirty="0">
                <a:solidFill>
                  <a:srgbClr val="C00000"/>
                </a:solidFill>
              </a:rPr>
              <a:t>Appropriation of Payments </a:t>
            </a:r>
            <a:endParaRPr lang="en-IN" altLang="en-US" sz="2000" b="0" dirty="0">
              <a:solidFill>
                <a:srgbClr val="000000"/>
              </a:solidFill>
            </a:endParaRPr>
          </a:p>
          <a:p>
            <a:pPr marL="342900" indent="-342900"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Application of payments on debt discharge </a:t>
            </a:r>
          </a:p>
          <a:p>
            <a:pPr algn="just">
              <a:spcBef>
                <a:spcPts val="1125"/>
              </a:spcBef>
              <a:buClr>
                <a:srgbClr val="000000"/>
              </a:buClr>
              <a:buSzPct val="100000"/>
            </a:pPr>
            <a:r>
              <a:rPr lang="en-IN" altLang="en-US" sz="2400" b="0" dirty="0">
                <a:solidFill>
                  <a:srgbClr val="C00000"/>
                </a:solidFill>
              </a:rPr>
              <a:t>            Contracts ( Original ) which need not be performed</a:t>
            </a:r>
            <a:endParaRPr lang="en-IN" altLang="en-US" sz="2400" b="0" dirty="0">
              <a:solidFill>
                <a:srgbClr val="000000"/>
              </a:solidFill>
            </a:endParaRPr>
          </a:p>
          <a:p>
            <a:pPr marL="342900" indent="-342900" algn="just">
              <a:spcBef>
                <a:spcPts val="112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Sec-62 – Effect of Novation, recession and alteration </a:t>
            </a:r>
          </a:p>
          <a:p>
            <a:pPr marL="342900" indent="-342900"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Sec-63 : </a:t>
            </a:r>
            <a:r>
              <a:rPr lang="en-IN" altLang="en-US" sz="2400" b="0" dirty="0" err="1">
                <a:solidFill>
                  <a:srgbClr val="000000"/>
                </a:solidFill>
              </a:rPr>
              <a:t>Promisee</a:t>
            </a:r>
            <a:r>
              <a:rPr lang="en-IN" altLang="en-US" sz="2400" b="0" dirty="0">
                <a:solidFill>
                  <a:srgbClr val="000000"/>
                </a:solidFill>
              </a:rPr>
              <a:t> may dispense with or remit performance of promise</a:t>
            </a:r>
          </a:p>
          <a:p>
            <a:pPr marL="342900" indent="-342900"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Sec -64 : Consequences of recession of voidable contract</a:t>
            </a:r>
          </a:p>
          <a:p>
            <a:pPr marL="342900" indent="-342900"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Sec-65 : Obligation of person received advantage under void agreement</a:t>
            </a:r>
          </a:p>
          <a:p>
            <a:pPr marL="342900" indent="-342900"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Sec-66 : Mode of communicating or revoking recession of voidable contract </a:t>
            </a:r>
          </a:p>
          <a:p>
            <a:pPr marL="342900" indent="-342900"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Sec-67 : Effect of neglect of </a:t>
            </a:r>
            <a:r>
              <a:rPr lang="en-IN" altLang="en-US" sz="2400" b="0" dirty="0" err="1">
                <a:solidFill>
                  <a:srgbClr val="000000"/>
                </a:solidFill>
              </a:rPr>
              <a:t>promisee</a:t>
            </a:r>
            <a:r>
              <a:rPr lang="en-IN" altLang="en-US" sz="2400" b="0" dirty="0">
                <a:solidFill>
                  <a:srgbClr val="000000"/>
                </a:solidFill>
              </a:rPr>
              <a:t> to afford promisor reasonable facilities for performance ( Promisor is </a:t>
            </a:r>
            <a:r>
              <a:rPr lang="en-IN" altLang="en-US" sz="2400" b="0" dirty="0" err="1">
                <a:solidFill>
                  <a:srgbClr val="000000"/>
                </a:solidFill>
              </a:rPr>
              <a:t>execused</a:t>
            </a:r>
            <a:r>
              <a:rPr lang="en-IN" altLang="en-US" sz="2400" b="0" dirty="0">
                <a:solidFill>
                  <a:srgbClr val="000000"/>
                </a:solidFill>
              </a:rPr>
              <a:t> of performance)</a:t>
            </a:r>
            <a:endParaRPr lang="en-US" altLang="en-US" sz="2400" b="0" dirty="0">
              <a:solidFill>
                <a:srgbClr val="000000"/>
              </a:solidFill>
            </a:endParaRP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</a:pPr>
            <a:endParaRPr lang="en-US" altLang="en-US" sz="20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3211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79E416D0-C7C1-9230-2D7A-AEE8378E1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57200"/>
            <a:ext cx="8229600" cy="5811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250"/>
              </a:spcBef>
              <a:buSzPct val="100000"/>
            </a:pPr>
            <a:r>
              <a:rPr lang="en-IN" altLang="en-US" sz="3200" b="0" dirty="0">
                <a:solidFill>
                  <a:srgbClr val="FF0000"/>
                </a:solidFill>
              </a:rPr>
              <a:t>Important Provisions of Contract Act </a:t>
            </a:r>
          </a:p>
          <a:p>
            <a:pPr algn="ctr" eaLnBrk="1" hangingPunct="1">
              <a:spcBef>
                <a:spcPts val="1250"/>
              </a:spcBef>
              <a:buSzPct val="100000"/>
            </a:pPr>
            <a:r>
              <a:rPr lang="en-IN" altLang="en-US" sz="2800" b="0" dirty="0">
                <a:solidFill>
                  <a:srgbClr val="000000"/>
                </a:solidFill>
              </a:rPr>
              <a:t>Section -68 to 72 of  </a:t>
            </a:r>
            <a:r>
              <a:rPr lang="en-IN" altLang="en-US" sz="2800" b="0" dirty="0">
                <a:solidFill>
                  <a:srgbClr val="C00000"/>
                </a:solidFill>
              </a:rPr>
              <a:t>Chapter V  :</a:t>
            </a:r>
          </a:p>
          <a:p>
            <a:pPr algn="just" eaLnBrk="1" hangingPunct="1">
              <a:spcBef>
                <a:spcPts val="1250"/>
              </a:spcBef>
              <a:buSzPct val="100000"/>
            </a:pPr>
            <a:r>
              <a:rPr lang="en-IN" altLang="en-US" sz="2800" b="0" dirty="0">
                <a:solidFill>
                  <a:srgbClr val="000000"/>
                </a:solidFill>
              </a:rPr>
              <a:t> Certain relations resembling those created by contract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</a:pPr>
            <a:r>
              <a:rPr lang="en-IN" altLang="en-US" sz="2800" b="0" dirty="0">
                <a:solidFill>
                  <a:srgbClr val="000000"/>
                </a:solidFill>
              </a:rPr>
              <a:t>        </a:t>
            </a:r>
            <a:r>
              <a:rPr lang="en-IN" altLang="en-US" sz="2800" b="0" dirty="0">
                <a:solidFill>
                  <a:srgbClr val="C00000"/>
                </a:solidFill>
              </a:rPr>
              <a:t>Chapter –VI : Consequences of Breach of Contract 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IN" altLang="en-US" sz="2800" b="0" dirty="0">
                <a:solidFill>
                  <a:srgbClr val="000000"/>
                </a:solidFill>
              </a:rPr>
              <a:t>Sec-73 : Compensation for loss or damage caused by breach of contract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IN" altLang="en-US" sz="2800" b="0" dirty="0">
                <a:solidFill>
                  <a:srgbClr val="000000"/>
                </a:solidFill>
              </a:rPr>
              <a:t> Sec-74 : Compensation for breach of contract where penalty stipulated 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IN" altLang="en-US" sz="2800" b="0" dirty="0">
                <a:solidFill>
                  <a:srgbClr val="000000"/>
                </a:solidFill>
              </a:rPr>
              <a:t> Sec - 75 :  Party rightfully rescinding contract , entitled for compensation </a:t>
            </a:r>
            <a:endParaRPr lang="en-US" altLang="en-US" sz="2800" b="0" dirty="0">
              <a:solidFill>
                <a:srgbClr val="000000"/>
              </a:solidFill>
            </a:endParaRP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</a:pPr>
            <a:endParaRPr lang="en-US" altLang="en-US" sz="20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4116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B10C3B53-D51F-79DF-471C-EC82357F5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04800"/>
            <a:ext cx="8077200" cy="8645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dirty="0">
                <a:solidFill>
                  <a:srgbClr val="FF0000"/>
                </a:solidFill>
              </a:rPr>
              <a:t>Other  Provisions of Contract Act</a:t>
            </a:r>
          </a:p>
          <a:p>
            <a:pPr algn="ctr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dirty="0">
                <a:solidFill>
                  <a:srgbClr val="FF0000"/>
                </a:solidFill>
              </a:rPr>
              <a:t>     </a:t>
            </a:r>
          </a:p>
          <a:p>
            <a:pPr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00"/>
                </a:solidFill>
              </a:rPr>
              <a:t>   </a:t>
            </a:r>
            <a:r>
              <a:rPr lang="en-US" altLang="en-US" sz="2000" dirty="0">
                <a:solidFill>
                  <a:srgbClr val="000000"/>
                </a:solidFill>
              </a:rPr>
              <a:t>Section -76 to 123 of Contract act is replaced by Sale of Goods Act  1930</a:t>
            </a:r>
          </a:p>
          <a:p>
            <a:pPr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altLang="en-US" sz="2000" dirty="0">
                <a:solidFill>
                  <a:srgbClr val="000000"/>
                </a:solidFill>
              </a:rPr>
              <a:t> Indemnity and Guarantee ( Sec 124 to 147) </a:t>
            </a:r>
          </a:p>
          <a:p>
            <a:pPr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IN" altLang="en-US" sz="2000" dirty="0">
                <a:solidFill>
                  <a:srgbClr val="000000"/>
                </a:solidFill>
              </a:rPr>
              <a:t>          Contracts of Guarantee , Principle   Debtor, Creditor to whom Guarantee</a:t>
            </a:r>
          </a:p>
          <a:p>
            <a:pPr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IN" altLang="en-US" sz="2000" dirty="0">
                <a:solidFill>
                  <a:srgbClr val="000000"/>
                </a:solidFill>
              </a:rPr>
              <a:t>          given ,  Surety </a:t>
            </a:r>
          </a:p>
          <a:p>
            <a:pPr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altLang="en-US" sz="2000" dirty="0">
                <a:solidFill>
                  <a:srgbClr val="000000"/>
                </a:solidFill>
              </a:rPr>
              <a:t> Bailment ( Sec 148 to 171) </a:t>
            </a:r>
          </a:p>
          <a:p>
            <a:pPr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altLang="en-US" sz="2000" dirty="0">
                <a:solidFill>
                  <a:srgbClr val="000000"/>
                </a:solidFill>
              </a:rPr>
              <a:t> Pledge   ( Sec 172 to 181) </a:t>
            </a:r>
          </a:p>
          <a:p>
            <a:pPr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altLang="en-US" sz="2000" dirty="0">
                <a:solidFill>
                  <a:srgbClr val="000000"/>
                </a:solidFill>
              </a:rPr>
              <a:t> Agency ( Sec 182 to 238 ) </a:t>
            </a:r>
          </a:p>
          <a:p>
            <a:pPr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IN" altLang="en-US" sz="2000" dirty="0">
                <a:solidFill>
                  <a:srgbClr val="000000"/>
                </a:solidFill>
              </a:rPr>
              <a:t>     Agency , Principal relations</a:t>
            </a:r>
          </a:p>
          <a:p>
            <a:pPr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altLang="en-US" sz="2000" dirty="0">
                <a:solidFill>
                  <a:srgbClr val="000000"/>
                </a:solidFill>
              </a:rPr>
              <a:t>   </a:t>
            </a:r>
            <a:r>
              <a:rPr lang="en-US" altLang="en-US" sz="2000" dirty="0">
                <a:solidFill>
                  <a:srgbClr val="000000"/>
                </a:solidFill>
              </a:rPr>
              <a:t>Of Partnership ( Sec 239 to 266)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IN" altLang="en-US" sz="2000" dirty="0">
                <a:solidFill>
                  <a:srgbClr val="000000"/>
                </a:solidFill>
              </a:rPr>
              <a:t>       Replaced by Indian Partnership Act , 1932. </a:t>
            </a:r>
          </a:p>
          <a:p>
            <a:pPr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endParaRPr lang="en-US" altLang="en-US" sz="20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endParaRPr lang="en-US" altLang="en-US" dirty="0">
              <a:solidFill>
                <a:srgbClr val="000000"/>
              </a:solidFill>
            </a:endParaRP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IN" altLang="en-US" dirty="0">
                <a:solidFill>
                  <a:srgbClr val="000000"/>
                </a:solidFill>
              </a:rPr>
              <a:t> </a:t>
            </a:r>
          </a:p>
          <a:p>
            <a:pPr algn="ctr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115FE4-0C84-51E0-1077-49E456BE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325369"/>
            <a:ext cx="3276451" cy="1956841"/>
          </a:xfrm>
        </p:spPr>
        <p:txBody>
          <a:bodyPr anchor="b">
            <a:normAutofit/>
          </a:bodyPr>
          <a:lstStyle/>
          <a:p>
            <a:r>
              <a:rPr lang="en-IN" sz="47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47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325370"/>
            <a:ext cx="4149943" cy="58681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300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srimothe</a:t>
            </a: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@gmail.com</a:t>
            </a:r>
            <a:endParaRPr lang="en-I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</a:p>
          <a:p>
            <a:pPr marL="0" indent="0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pic>
        <p:nvPicPr>
          <p:cNvPr id="8" name="Picture 7" descr="A 3D pattern of ring shapes connected by lines">
            <a:extLst>
              <a:ext uri="{FF2B5EF4-FFF2-40B4-BE49-F238E27FC236}">
                <a16:creationId xmlns:a16="http://schemas.microsoft.com/office/drawing/2014/main" id="{E0297C0E-5AEB-DD92-90DB-EC29AB70BF2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481" r="45204"/>
          <a:stretch/>
        </p:blipFill>
        <p:spPr>
          <a:xfrm>
            <a:off x="4992914" y="10"/>
            <a:ext cx="4149943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642716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:a16="http://schemas.microsoft.com/office/drawing/2014/main" id="{846A1056-50A6-6A8B-0335-E633866CA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"/>
            <a:ext cx="8458200" cy="6237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125"/>
              </a:spcBef>
              <a:buSzPct val="100000"/>
            </a:pPr>
            <a:r>
              <a:rPr lang="en-US" altLang="en-US" sz="2000" b="0" dirty="0">
                <a:solidFill>
                  <a:srgbClr val="000000"/>
                </a:solidFill>
              </a:rPr>
              <a:t>A Contract  is  “ an  Agreement  enforceable by law ” .</a:t>
            </a:r>
          </a:p>
          <a:p>
            <a:pPr eaLnBrk="1" hangingPunct="1">
              <a:spcBef>
                <a:spcPts val="1125"/>
              </a:spcBef>
              <a:buSzPct val="100000"/>
            </a:pPr>
            <a:r>
              <a:rPr lang="en-US" altLang="en-US" sz="2000" b="0" dirty="0">
                <a:solidFill>
                  <a:srgbClr val="000000"/>
                </a:solidFill>
              </a:rPr>
              <a:t>An agreement is nothing but a set of reciprocal  promises .</a:t>
            </a:r>
          </a:p>
          <a:p>
            <a:pPr eaLnBrk="1" hangingPunct="1">
              <a:spcBef>
                <a:spcPts val="1125"/>
              </a:spcBef>
              <a:buSzPct val="100000"/>
            </a:pPr>
            <a:r>
              <a:rPr lang="en-US" altLang="en-US" sz="2000" b="0" dirty="0">
                <a:solidFill>
                  <a:srgbClr val="000000"/>
                </a:solidFill>
              </a:rPr>
              <a:t>All  agreements  are not contracts . But all contracts are agreements.</a:t>
            </a:r>
          </a:p>
          <a:p>
            <a:pPr eaLnBrk="1" hangingPunct="1">
              <a:spcBef>
                <a:spcPts val="1125"/>
              </a:spcBef>
              <a:buSzPct val="100000"/>
            </a:pPr>
            <a:endParaRPr lang="en-US" altLang="en-US" sz="2000" b="0" dirty="0">
              <a:solidFill>
                <a:srgbClr val="000000"/>
              </a:solidFill>
            </a:endParaRPr>
          </a:p>
          <a:p>
            <a:pPr eaLnBrk="1" hangingPunct="1">
              <a:spcBef>
                <a:spcPts val="1125"/>
              </a:spcBef>
              <a:buSzPct val="100000"/>
            </a:pPr>
            <a:r>
              <a:rPr lang="en-US" altLang="en-US" sz="2000" b="0" dirty="0">
                <a:solidFill>
                  <a:srgbClr val="000000"/>
                </a:solidFill>
              </a:rPr>
              <a:t>No legal condition that an agreement to be in writing except that Arbitration</a:t>
            </a:r>
          </a:p>
          <a:p>
            <a:pPr eaLnBrk="1" hangingPunct="1">
              <a:spcBef>
                <a:spcPts val="1125"/>
              </a:spcBef>
              <a:buSzPct val="100000"/>
            </a:pPr>
            <a:r>
              <a:rPr lang="en-US" altLang="en-US" sz="2000" b="0" dirty="0">
                <a:solidFill>
                  <a:srgbClr val="000000"/>
                </a:solidFill>
              </a:rPr>
              <a:t>Agreement .</a:t>
            </a:r>
          </a:p>
          <a:p>
            <a:pPr eaLnBrk="1" hangingPunct="1">
              <a:spcBef>
                <a:spcPts val="1125"/>
              </a:spcBef>
              <a:buSzPct val="100000"/>
            </a:pPr>
            <a:endParaRPr lang="en-US" altLang="en-US" sz="2000" b="0" dirty="0">
              <a:solidFill>
                <a:srgbClr val="000000"/>
              </a:solidFill>
            </a:endParaRPr>
          </a:p>
          <a:p>
            <a:pPr eaLnBrk="1" hangingPunct="1">
              <a:spcBef>
                <a:spcPts val="1125"/>
              </a:spcBef>
              <a:buSzPct val="100000"/>
            </a:pPr>
            <a:r>
              <a:rPr lang="en-US" altLang="en-US" sz="2000" b="0" dirty="0">
                <a:solidFill>
                  <a:srgbClr val="000000"/>
                </a:solidFill>
              </a:rPr>
              <a:t>Some  Essential Conditions for valid contracts :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en-US" sz="2000" b="0" dirty="0">
                <a:solidFill>
                  <a:srgbClr val="000000"/>
                </a:solidFill>
              </a:rPr>
              <a:t> Minimum Two parties 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en-US" sz="2000" b="0" dirty="0">
                <a:solidFill>
                  <a:srgbClr val="000000"/>
                </a:solidFill>
              </a:rPr>
              <a:t> Consensus Ad idem ( Identity of minds on the subject )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en-US" sz="2000" b="0" dirty="0">
                <a:solidFill>
                  <a:srgbClr val="000000"/>
                </a:solidFill>
              </a:rPr>
              <a:t> Consideration  ( Some Monetary value past , present or future )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en-US" sz="2000" b="0" dirty="0">
                <a:solidFill>
                  <a:srgbClr val="000000"/>
                </a:solidFill>
              </a:rPr>
              <a:t> Free Consent  ( No Coercion , Threat or Undue influence )</a:t>
            </a:r>
          </a:p>
          <a:p>
            <a:pPr eaLnBrk="1" hangingPunct="1">
              <a:spcBef>
                <a:spcPts val="1125"/>
              </a:spcBef>
              <a:buSzPct val="100000"/>
            </a:pPr>
            <a:r>
              <a:rPr lang="en-US" altLang="en-US" sz="2000" b="0" dirty="0">
                <a:solidFill>
                  <a:srgbClr val="000000"/>
                </a:solidFill>
              </a:rPr>
              <a:t>Distinction  between a Void Contract , Voidable Contract </a:t>
            </a:r>
          </a:p>
          <a:p>
            <a:pPr eaLnBrk="1" hangingPunct="1">
              <a:spcBef>
                <a:spcPts val="1125"/>
              </a:spcBef>
              <a:buSzPct val="100000"/>
            </a:pPr>
            <a:r>
              <a:rPr lang="en-US" altLang="en-US" sz="2000" b="0" dirty="0">
                <a:solidFill>
                  <a:srgbClr val="000000"/>
                </a:solidFill>
              </a:rPr>
              <a:t>Breach of Contract</a:t>
            </a: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326D6306-C049-0C17-E1D2-0ADF351A7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6400800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en-US" altLang="en-US" b="0">
                <a:solidFill>
                  <a:srgbClr val="000000"/>
                </a:solidFill>
              </a:rPr>
              <a:t>Cond…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>
            <a:extLst>
              <a:ext uri="{FF2B5EF4-FFF2-40B4-BE49-F238E27FC236}">
                <a16:creationId xmlns:a16="http://schemas.microsoft.com/office/drawing/2014/main" id="{EE7F504A-8E54-0205-006A-5B4C62357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09600"/>
            <a:ext cx="7645400" cy="680402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800" b="0" dirty="0">
                <a:solidFill>
                  <a:srgbClr val="C00000"/>
                </a:solidFill>
              </a:rPr>
              <a:t>   Three Types of  Contracts  :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 sz="2000" b="0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IN" altLang="en-US" sz="2000" b="0" dirty="0">
                <a:solidFill>
                  <a:srgbClr val="000000"/>
                </a:solidFill>
              </a:rPr>
              <a:t>    Before  Studying Indian Contract Act Provisions it is important to Note three  Types of Contracts :</a:t>
            </a:r>
            <a:endParaRPr lang="en-US" altLang="en-US" sz="2000" b="0" dirty="0">
              <a:solidFill>
                <a:srgbClr val="000000"/>
              </a:solidFill>
            </a:endParaRPr>
          </a:p>
          <a:p>
            <a:pPr marL="285750" indent="-285750" eaLnBrk="1" hangingPunct="1">
              <a:lnSpc>
                <a:spcPct val="200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altLang="en-US" sz="2000" b="0" dirty="0">
                <a:solidFill>
                  <a:srgbClr val="000000"/>
                </a:solidFill>
              </a:rPr>
              <a:t>   Works Contract  ( Supply of materials , </a:t>
            </a:r>
            <a:r>
              <a:rPr lang="en-US" altLang="en-US" sz="2000" b="0" dirty="0" err="1">
                <a:solidFill>
                  <a:srgbClr val="000000"/>
                </a:solidFill>
              </a:rPr>
              <a:t>Labour</a:t>
            </a:r>
            <a:r>
              <a:rPr lang="en-US" altLang="en-US" sz="2000" b="0" dirty="0">
                <a:solidFill>
                  <a:srgbClr val="000000"/>
                </a:solidFill>
              </a:rPr>
              <a:t> and build a product )</a:t>
            </a:r>
          </a:p>
          <a:p>
            <a:pPr marL="285750" indent="-285750" eaLnBrk="1" hangingPunct="1">
              <a:lnSpc>
                <a:spcPct val="200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IN" altLang="en-US" sz="2000" b="0" dirty="0">
                <a:solidFill>
                  <a:srgbClr val="000000"/>
                </a:solidFill>
              </a:rPr>
              <a:t>Sale of Goods Type  ( Movable assets :  Passing of Title , Possession of Goods , Taxation , Transit , Insurance)</a:t>
            </a:r>
          </a:p>
          <a:p>
            <a:pPr marL="285750" indent="-285750" eaLnBrk="1" hangingPunct="1">
              <a:lnSpc>
                <a:spcPct val="200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IN" altLang="en-US" sz="2000" b="0" dirty="0">
                <a:solidFill>
                  <a:srgbClr val="000000"/>
                </a:solidFill>
              </a:rPr>
              <a:t>Service Contracts </a:t>
            </a:r>
            <a:endParaRPr lang="en-US" altLang="en-US" sz="2000" b="0" dirty="0">
              <a:solidFill>
                <a:srgbClr val="000000"/>
              </a:solidFill>
            </a:endParaRPr>
          </a:p>
          <a:p>
            <a:pPr marL="285750" indent="-285750" eaLnBrk="1" hangingPunct="1">
              <a:lnSpc>
                <a:spcPct val="200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IN" altLang="en-US" sz="2000" b="0" dirty="0">
                <a:solidFill>
                  <a:srgbClr val="000000"/>
                </a:solidFill>
              </a:rPr>
              <a:t>  Contractual Obligations , Operations , Transactions are different </a:t>
            </a:r>
            <a:endParaRPr lang="en-US" altLang="en-US" sz="2000" b="0" dirty="0">
              <a:solidFill>
                <a:srgbClr val="000000"/>
              </a:solidFill>
            </a:endParaRPr>
          </a:p>
          <a:p>
            <a:pPr marL="285750" indent="-285750" eaLnBrk="1" hangingPunct="1">
              <a:lnSpc>
                <a:spcPct val="200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altLang="en-US" sz="2000" b="0" dirty="0">
                <a:solidFill>
                  <a:srgbClr val="000000"/>
                </a:solidFill>
              </a:rPr>
              <a:t>  However General Contract Act Provisions are Same for all.</a:t>
            </a:r>
          </a:p>
          <a:p>
            <a:pPr algn="ctr" eaLnBrk="1" hangingPunct="1">
              <a:lnSpc>
                <a:spcPct val="2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 sz="2000" b="0" dirty="0">
              <a:solidFill>
                <a:srgbClr val="000000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 b="0" dirty="0">
              <a:solidFill>
                <a:srgbClr val="000000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 b="0" baseline="-25000" dirty="0">
              <a:solidFill>
                <a:srgbClr val="000000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B115FE4-0C84-51E0-1077-49E456BE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IN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Indian Contract Act 1872 </a:t>
            </a:r>
            <a:endParaRPr lang="en-IN" sz="47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2075"/>
            <a:ext cx="78867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types of Contracts are governed by Indian Contract Act 1872.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Act has 1 to 238 Sections which cover many aspects relation to various types of contracts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Sections 1 to 75 in Chapters I to VI are relevant for construction contracts</a:t>
            </a: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85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B115FE4-0C84-51E0-1077-49E456BE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Section-2 on Interpretations/ Definitions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7372"/>
            <a:ext cx="7886700" cy="5386157"/>
          </a:xfrm>
        </p:spPr>
        <p:txBody>
          <a:bodyPr>
            <a:normAutofit fontScale="25000" lnSpcReduction="20000"/>
          </a:bodyPr>
          <a:lstStyle/>
          <a:p>
            <a:pPr marL="0" indent="0">
              <a:buSzPct val="100000"/>
              <a:buNone/>
            </a:pPr>
            <a:endParaRPr lang="en-US" alt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altLang="en-US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2(a) -When a person signifies his willingness to do or not to abstain from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altLang="en-US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doing anything , he is said to make a proposal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altLang="en-US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 (b) - When a person to whom proposal is made signifies his assent, 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None/>
            </a:pPr>
            <a:r>
              <a:rPr lang="en-US" altLang="en-US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proposal is accepted.  Proposal becomes a promise on acceptance.</a:t>
            </a:r>
          </a:p>
          <a:p>
            <a:pPr>
              <a:spcAft>
                <a:spcPts val="600"/>
              </a:spcAft>
              <a:buSzPct val="100000"/>
            </a:pPr>
            <a:r>
              <a:rPr lang="en-US" altLang="en-US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 (e) -   Every Set of Promises forming consideration for each other is</a:t>
            </a:r>
          </a:p>
          <a:p>
            <a:pPr marL="0" indent="0">
              <a:spcAft>
                <a:spcPts val="600"/>
              </a:spcAft>
              <a:buSzPct val="100000"/>
              <a:buNone/>
            </a:pPr>
            <a:r>
              <a:rPr lang="en-US" altLang="en-US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an agreement</a:t>
            </a:r>
          </a:p>
          <a:p>
            <a:pPr>
              <a:spcAft>
                <a:spcPts val="600"/>
              </a:spcAft>
              <a:buSzPct val="100000"/>
            </a:pPr>
            <a:r>
              <a:rPr lang="en-US" altLang="en-US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 ( g) – An agreement not enforceable by law is void </a:t>
            </a:r>
          </a:p>
          <a:p>
            <a:pPr>
              <a:spcAft>
                <a:spcPts val="600"/>
              </a:spcAft>
              <a:buSzPct val="100000"/>
            </a:pPr>
            <a:r>
              <a:rPr lang="en-US" altLang="en-US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 ( h) – An agreement enforceable by law is a contract </a:t>
            </a:r>
          </a:p>
          <a:p>
            <a:pPr>
              <a:spcAft>
                <a:spcPts val="600"/>
              </a:spcAft>
              <a:buSzPct val="100000"/>
            </a:pPr>
            <a:r>
              <a:rPr lang="en-US" altLang="en-US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 (</a:t>
            </a:r>
            <a:r>
              <a:rPr lang="en-US" altLang="en-US" sz="8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- An agreement which is enforceable by law at the option of one of</a:t>
            </a:r>
          </a:p>
          <a:p>
            <a:pPr marL="0" indent="0">
              <a:spcAft>
                <a:spcPts val="600"/>
              </a:spcAft>
              <a:buSzPct val="100000"/>
              <a:buNone/>
            </a:pPr>
            <a:r>
              <a:rPr lang="en-US" altLang="en-US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the parties   is a voidable contract</a:t>
            </a:r>
          </a:p>
          <a:p>
            <a:pPr marL="285750" indent="-285750">
              <a:lnSpc>
                <a:spcPct val="20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en-IN" altLang="en-US" sz="8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47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E8EA42DA-29B9-F2B9-D528-04658CED1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763000" cy="669632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altLang="en-US" sz="2800" b="0" dirty="0">
                <a:solidFill>
                  <a:srgbClr val="C00000"/>
                </a:solidFill>
              </a:rPr>
              <a:t>   Important Provisions of Act :</a:t>
            </a:r>
          </a:p>
          <a:p>
            <a:pPr eaLnBrk="1" hangingPunct="1">
              <a:buSzPct val="100000"/>
              <a:defRPr/>
            </a:pPr>
            <a:endParaRPr lang="en-US" altLang="en-US" b="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                Bidder / Offeror                               Owner /</a:t>
            </a:r>
            <a:r>
              <a:rPr lang="en-IN" altLang="en-US" sz="2000" b="0" dirty="0">
                <a:solidFill>
                  <a:srgbClr val="000000"/>
                </a:solidFill>
              </a:rPr>
              <a:t> </a:t>
            </a:r>
            <a:r>
              <a:rPr lang="en-IN" altLang="en-US" sz="2000" dirty="0">
                <a:solidFill>
                  <a:srgbClr val="000000"/>
                </a:solidFill>
              </a:rPr>
              <a:t>Offeree </a:t>
            </a:r>
          </a:p>
          <a:p>
            <a:pPr eaLnBrk="1" hangingPunct="1">
              <a:buSzPct val="100000"/>
              <a:defRPr/>
            </a:pPr>
            <a:r>
              <a:rPr lang="en-IN" altLang="en-US" sz="2000" b="0" dirty="0">
                <a:solidFill>
                  <a:srgbClr val="000000"/>
                </a:solidFill>
              </a:rPr>
              <a:t>		         </a:t>
            </a:r>
            <a:r>
              <a:rPr lang="en-IN" altLang="en-US" sz="2000" dirty="0">
                <a:solidFill>
                  <a:srgbClr val="000000"/>
                </a:solidFill>
              </a:rPr>
              <a:t>Proposer </a:t>
            </a:r>
            <a:r>
              <a:rPr lang="en-IN" altLang="en-US" sz="2000" b="0" dirty="0">
                <a:solidFill>
                  <a:srgbClr val="000000"/>
                </a:solidFill>
              </a:rPr>
              <a:t>			   	           </a:t>
            </a:r>
            <a:r>
              <a:rPr lang="en-IN" altLang="en-US" sz="2000" dirty="0">
                <a:solidFill>
                  <a:srgbClr val="000000"/>
                </a:solidFill>
              </a:rPr>
              <a:t>Acceptor 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IN" altLang="en-US" sz="2000" dirty="0">
                <a:solidFill>
                  <a:srgbClr val="000000"/>
                </a:solidFill>
              </a:rPr>
              <a:t> </a:t>
            </a:r>
            <a:r>
              <a:rPr lang="en-IN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Section-3, 4, 5 and 6 deal with Communication , Acceptance and Revocation of  Proposals &amp; Acceptance. 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IN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Section-4  deals with communication of acceptance. For communication of acceptance the consideration is twofold: </a:t>
            </a:r>
            <a:endParaRPr lang="en-IN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en-IN" sz="20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N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 Communication is complete when it is placed in course of transmission by acceptor like post, fax etc. – against the proposer</a:t>
            </a:r>
            <a:endParaRPr lang="en-IN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en-IN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ii) Communication is complete against the acceptor when the acceptance is received by proposer that is when it comes to the knowledge of proposer.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IN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Section -7 is on Acceptance – to be absolute and unqualified.</a:t>
            </a:r>
            <a:endParaRPr lang="en-IN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 eaLnBrk="1" hangingPunct="1">
              <a:buSzPct val="100000"/>
              <a:buFont typeface="Wingdings" panose="05000000000000000000" pitchFamily="2" charset="2"/>
              <a:buChar char="v"/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endParaRPr lang="en-US" altLang="en-US" b="0" baseline="-250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endParaRPr lang="en-US" altLang="en-US" b="0" dirty="0">
              <a:solidFill>
                <a:srgbClr val="000000"/>
              </a:solidFill>
            </a:endParaRPr>
          </a:p>
        </p:txBody>
      </p:sp>
      <p:cxnSp>
        <p:nvCxnSpPr>
          <p:cNvPr id="18435" name="Straight Arrow Connector 3">
            <a:extLst>
              <a:ext uri="{FF2B5EF4-FFF2-40B4-BE49-F238E27FC236}">
                <a16:creationId xmlns:a16="http://schemas.microsoft.com/office/drawing/2014/main" id="{0B1CCA61-EF60-F721-BFEB-7DC3C5CCE4A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76600" y="2057400"/>
            <a:ext cx="990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C4D15180-E0FF-F1E6-2A98-93785413F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57200"/>
            <a:ext cx="8229600" cy="585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250"/>
              </a:spcBef>
              <a:buSzPct val="100000"/>
            </a:pPr>
            <a:r>
              <a:rPr lang="en-US" altLang="en-US" sz="2800" b="0" dirty="0">
                <a:solidFill>
                  <a:srgbClr val="FF0000"/>
                </a:solidFill>
              </a:rPr>
              <a:t>Important Provisions of Contract Act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 Acceptances by Performance- Sec-8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</a:pPr>
            <a:r>
              <a:rPr lang="en-IN" altLang="en-US" sz="2400" b="0" dirty="0">
                <a:solidFill>
                  <a:srgbClr val="000000"/>
                </a:solidFill>
              </a:rPr>
              <a:t>   - Performance of a condition of a proposal or acceptance of consideration 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 Promises – express or implied – Sec-9 ( Implied contracts)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</a:pPr>
            <a:r>
              <a:rPr lang="en-IN" altLang="en-US" sz="2400" b="0" dirty="0">
                <a:solidFill>
                  <a:srgbClr val="000000"/>
                </a:solidFill>
              </a:rPr>
              <a:t>  - Offer , Acceptance are deemed by conduct of parties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</a:pPr>
            <a:r>
              <a:rPr lang="en-IN" altLang="en-US" sz="2400" b="0" dirty="0">
                <a:solidFill>
                  <a:srgbClr val="000000"/>
                </a:solidFill>
              </a:rPr>
              <a:t>	      </a:t>
            </a:r>
            <a:r>
              <a:rPr lang="en-IN" altLang="en-US" sz="2400" b="0" dirty="0">
                <a:solidFill>
                  <a:srgbClr val="C00000"/>
                </a:solidFill>
              </a:rPr>
              <a:t>Chapter –II  Voidable Contracts and Void Agreements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 What agreements are Contracts – Section 10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IN" altLang="en-US" sz="2400" b="0" dirty="0">
                <a:solidFill>
                  <a:srgbClr val="000000"/>
                </a:solidFill>
              </a:rPr>
              <a:t> Only such Agreements are Contracts if made with free consent of parties , for a lawful object&amp; consideration and as per Law 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</a:pPr>
            <a:endParaRPr lang="en-IN" altLang="en-US" sz="2400" b="0" dirty="0">
              <a:solidFill>
                <a:srgbClr val="000000"/>
              </a:solidFill>
            </a:endParaRP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</a:pPr>
            <a:endParaRPr lang="en-US" altLang="en-US" sz="24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77FBBF96-CEE1-9782-931D-B66304108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57200"/>
            <a:ext cx="8229600" cy="65341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250"/>
              </a:spcBef>
              <a:buSzPct val="100000"/>
              <a:defRPr/>
            </a:pPr>
            <a:r>
              <a:rPr lang="en-US" altLang="en-US" sz="2800" b="0" dirty="0">
                <a:solidFill>
                  <a:srgbClr val="FF0000"/>
                </a:solidFill>
              </a:rPr>
              <a:t>Important Provisions of Contract Act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IN" altLang="en-US" sz="2400" b="0" dirty="0">
                <a:solidFill>
                  <a:srgbClr val="000000"/>
                </a:solidFill>
              </a:rPr>
              <a:t> Competent to contract – Sec- 11 : Major in age , Sound mind and not disqualified by any law from contracting 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IN" altLang="en-US" sz="2400" b="0" dirty="0">
                <a:solidFill>
                  <a:srgbClr val="000000"/>
                </a:solidFill>
              </a:rPr>
              <a:t> Section -12  What is Sound mind 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IN" altLang="en-US" sz="2400" b="0" dirty="0">
                <a:solidFill>
                  <a:srgbClr val="000000"/>
                </a:solidFill>
              </a:rPr>
              <a:t> Section -13 “ Consent “ Defined ( Understanding same thing on the same sense on the  Subject )</a:t>
            </a:r>
            <a:r>
              <a:rPr lang="en-US" altLang="en-US" sz="2400" b="0" dirty="0">
                <a:solidFill>
                  <a:srgbClr val="000000"/>
                </a:solidFill>
              </a:rPr>
              <a:t>  </a:t>
            </a:r>
            <a:r>
              <a:rPr lang="en-US" altLang="en-US" sz="2400" b="0" dirty="0" err="1">
                <a:solidFill>
                  <a:srgbClr val="000000"/>
                </a:solidFill>
              </a:rPr>
              <a:t>Conses</a:t>
            </a:r>
            <a:r>
              <a:rPr lang="en-US" altLang="en-US" sz="2400" b="0" dirty="0">
                <a:solidFill>
                  <a:srgbClr val="000000"/>
                </a:solidFill>
              </a:rPr>
              <a:t> Ad idem ( Identity of minds) </a:t>
            </a:r>
          </a:p>
          <a:p>
            <a:pPr marL="285750" indent="-285750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400" b="0" dirty="0">
                <a:solidFill>
                  <a:srgbClr val="000000"/>
                </a:solidFill>
              </a:rPr>
              <a:t>Section -14 “ Free  Consent “ defined ( not by -- Coercion, Undue Influence , Fraud    Misrepresentation as defined in below Sections ) 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400" b="0" dirty="0">
                <a:solidFill>
                  <a:srgbClr val="000000"/>
                </a:solidFill>
              </a:rPr>
              <a:t>  Coercion , Threat – Sec-15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400" b="0" dirty="0">
                <a:solidFill>
                  <a:srgbClr val="000000"/>
                </a:solidFill>
              </a:rPr>
              <a:t>  Undue influence – Sec-16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400" b="0" dirty="0">
                <a:solidFill>
                  <a:srgbClr val="000000"/>
                </a:solidFill>
              </a:rPr>
              <a:t> Fraud – Sec -17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400" b="0" dirty="0">
                <a:solidFill>
                  <a:srgbClr val="000000"/>
                </a:solidFill>
              </a:rPr>
              <a:t> Misrepresentation – Section 18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4F856648-9322-5A5A-5A54-7773E8244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57200"/>
            <a:ext cx="8229600" cy="667543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250"/>
              </a:spcBef>
              <a:buSzPct val="100000"/>
              <a:defRPr/>
            </a:pPr>
            <a:r>
              <a:rPr lang="en-US" altLang="en-US" sz="2800" b="0" dirty="0">
                <a:solidFill>
                  <a:srgbClr val="FF0000"/>
                </a:solidFill>
              </a:rPr>
              <a:t>Important Provisions of Contract Act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IN" altLang="en-US" sz="2400" b="0" dirty="0">
                <a:solidFill>
                  <a:srgbClr val="000000"/>
                </a:solidFill>
              </a:rPr>
              <a:t> Section-19  : Voidability of Agreements without Free Consent 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IN" altLang="en-US" sz="2400" b="0" dirty="0">
                <a:solidFill>
                  <a:srgbClr val="000000"/>
                </a:solidFill>
              </a:rPr>
              <a:t> Section -19 A : Voidability on Consent by Undue Influence 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IN" altLang="en-US" sz="2400" b="0" dirty="0">
                <a:solidFill>
                  <a:srgbClr val="000000"/>
                </a:solidFill>
              </a:rPr>
              <a:t> Section – 20  Agreement Void where both parties are under mistake as to matter of fact </a:t>
            </a:r>
            <a:endParaRPr lang="en-US" altLang="en-US" sz="2400" b="0" dirty="0">
              <a:solidFill>
                <a:srgbClr val="000000"/>
              </a:solidFill>
            </a:endParaRPr>
          </a:p>
          <a:p>
            <a:pPr marL="285750" indent="-285750"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400" b="0" dirty="0">
                <a:solidFill>
                  <a:srgbClr val="000000"/>
                </a:solidFill>
              </a:rPr>
              <a:t>Section -21  Effect of Mistake of Law ( not voidable)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400" b="0" dirty="0">
                <a:solidFill>
                  <a:srgbClr val="000000"/>
                </a:solidFill>
              </a:rPr>
              <a:t>  Section -22 Unilateral Mistake of party on fact (not voidable)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400" b="0" dirty="0">
                <a:solidFill>
                  <a:srgbClr val="000000"/>
                </a:solidFill>
              </a:rPr>
              <a:t>  Section -23 What Considerations and Objects Lawful 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400" b="0" dirty="0">
                <a:solidFill>
                  <a:srgbClr val="000000"/>
                </a:solidFill>
              </a:rPr>
              <a:t> Section- 24 Agreements void if considerations and objects unlawful in part 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400" b="0" dirty="0">
                <a:solidFill>
                  <a:srgbClr val="000000"/>
                </a:solidFill>
              </a:rPr>
              <a:t> Section -25 Agreement without Consideration is Void 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400" b="0" dirty="0">
                <a:solidFill>
                  <a:srgbClr val="000000"/>
                </a:solidFill>
              </a:rPr>
              <a:t> Section 26, 27 and 28 : Agreements in restraint of marriage, trade  and Legal Proceedings  Void 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defRPr/>
            </a:pPr>
            <a:endParaRPr lang="en-US" altLang="en-US" sz="24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1301</TotalTime>
  <Words>1601</Words>
  <Application>Microsoft Office PowerPoint</Application>
  <PresentationFormat>On-screen Show (4:3)</PresentationFormat>
  <Paragraphs>190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Indian Contract Act 1872 </vt:lpstr>
      <vt:lpstr> Section-2 on Interpretations/ Definitions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Sridhar Mothe</dc:creator>
  <cp:lastModifiedBy>Sridhar Mothe</cp:lastModifiedBy>
  <cp:revision>315</cp:revision>
  <dcterms:created xsi:type="dcterms:W3CDTF">2023-01-04T11:33:18Z</dcterms:created>
  <dcterms:modified xsi:type="dcterms:W3CDTF">2024-01-03T09:06:42Z</dcterms:modified>
</cp:coreProperties>
</file>