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
  <p:sldMasterIdLst>
    <p:sldMasterId id="2147483975" r:id="rId1"/>
  </p:sldMasterIdLst>
  <p:notesMasterIdLst>
    <p:notesMasterId r:id="rId47"/>
  </p:notesMasterIdLst>
  <p:handoutMasterIdLst>
    <p:handoutMasterId r:id="rId48"/>
  </p:handoutMasterIdLst>
  <p:sldIdLst>
    <p:sldId id="303" r:id="rId2"/>
    <p:sldId id="347" r:id="rId3"/>
    <p:sldId id="921" r:id="rId4"/>
    <p:sldId id="1051" r:id="rId5"/>
    <p:sldId id="1066" r:id="rId6"/>
    <p:sldId id="1067" r:id="rId7"/>
    <p:sldId id="1053" r:id="rId8"/>
    <p:sldId id="1069" r:id="rId9"/>
    <p:sldId id="1070" r:id="rId10"/>
    <p:sldId id="1071" r:id="rId11"/>
    <p:sldId id="1072" r:id="rId12"/>
    <p:sldId id="1055" r:id="rId13"/>
    <p:sldId id="1073" r:id="rId14"/>
    <p:sldId id="1074" r:id="rId15"/>
    <p:sldId id="1077" r:id="rId16"/>
    <p:sldId id="1076" r:id="rId17"/>
    <p:sldId id="1078" r:id="rId18"/>
    <p:sldId id="1079" r:id="rId19"/>
    <p:sldId id="1080" r:id="rId20"/>
    <p:sldId id="1057" r:id="rId21"/>
    <p:sldId id="1081" r:id="rId22"/>
    <p:sldId id="1058" r:id="rId23"/>
    <p:sldId id="1059" r:id="rId24"/>
    <p:sldId id="1082" r:id="rId25"/>
    <p:sldId id="1083" r:id="rId26"/>
    <p:sldId id="1085" r:id="rId27"/>
    <p:sldId id="1084" r:id="rId28"/>
    <p:sldId id="1086" r:id="rId29"/>
    <p:sldId id="1087" r:id="rId30"/>
    <p:sldId id="1088" r:id="rId31"/>
    <p:sldId id="1089" r:id="rId32"/>
    <p:sldId id="1090" r:id="rId33"/>
    <p:sldId id="1091" r:id="rId34"/>
    <p:sldId id="1063" r:id="rId35"/>
    <p:sldId id="1093" r:id="rId36"/>
    <p:sldId id="1094" r:id="rId37"/>
    <p:sldId id="1095" r:id="rId38"/>
    <p:sldId id="1064" r:id="rId39"/>
    <p:sldId id="1096" r:id="rId40"/>
    <p:sldId id="1097" r:id="rId41"/>
    <p:sldId id="1098" r:id="rId42"/>
    <p:sldId id="1099" r:id="rId43"/>
    <p:sldId id="1065" r:id="rId44"/>
    <p:sldId id="1100" r:id="rId45"/>
    <p:sldId id="1000" r:id="rId46"/>
  </p:sldIdLst>
  <p:sldSz cx="9144000" cy="6858000" type="screen4x3"/>
  <p:notesSz cx="9942513" cy="6761163"/>
  <p:defaultTextStyle>
    <a:defPPr>
      <a:defRPr lang="en-US"/>
    </a:defPPr>
    <a:lvl1pPr algn="ctr" rtl="0" fontAlgn="base">
      <a:lnSpc>
        <a:spcPct val="90000"/>
      </a:lnSpc>
      <a:spcBef>
        <a:spcPct val="20000"/>
      </a:spcBef>
      <a:spcAft>
        <a:spcPct val="0"/>
      </a:spcAft>
      <a:buClr>
        <a:schemeClr val="accent1"/>
      </a:buClr>
      <a:buSzPct val="80000"/>
      <a:buFont typeface="Wingdings" pitchFamily="2" charset="2"/>
      <a:buChar char="n"/>
      <a:defRPr sz="2800" kern="1200">
        <a:solidFill>
          <a:schemeClr val="tx1"/>
        </a:solidFill>
        <a:latin typeface="Arial" pitchFamily="34" charset="0"/>
        <a:ea typeface="MS Mincho" pitchFamily="49" charset="-128"/>
        <a:cs typeface="+mn-cs"/>
      </a:defRPr>
    </a:lvl1pPr>
    <a:lvl2pPr marL="457200" algn="ctr" rtl="0" fontAlgn="base">
      <a:lnSpc>
        <a:spcPct val="90000"/>
      </a:lnSpc>
      <a:spcBef>
        <a:spcPct val="20000"/>
      </a:spcBef>
      <a:spcAft>
        <a:spcPct val="0"/>
      </a:spcAft>
      <a:buClr>
        <a:schemeClr val="accent1"/>
      </a:buClr>
      <a:buSzPct val="80000"/>
      <a:buFont typeface="Wingdings" pitchFamily="2" charset="2"/>
      <a:buChar char="n"/>
      <a:defRPr sz="2800" kern="1200">
        <a:solidFill>
          <a:schemeClr val="tx1"/>
        </a:solidFill>
        <a:latin typeface="Arial" pitchFamily="34" charset="0"/>
        <a:ea typeface="MS Mincho" pitchFamily="49" charset="-128"/>
        <a:cs typeface="+mn-cs"/>
      </a:defRPr>
    </a:lvl2pPr>
    <a:lvl3pPr marL="914400" algn="ctr" rtl="0" fontAlgn="base">
      <a:lnSpc>
        <a:spcPct val="90000"/>
      </a:lnSpc>
      <a:spcBef>
        <a:spcPct val="20000"/>
      </a:spcBef>
      <a:spcAft>
        <a:spcPct val="0"/>
      </a:spcAft>
      <a:buClr>
        <a:schemeClr val="accent1"/>
      </a:buClr>
      <a:buSzPct val="80000"/>
      <a:buFont typeface="Wingdings" pitchFamily="2" charset="2"/>
      <a:buChar char="n"/>
      <a:defRPr sz="2800" kern="1200">
        <a:solidFill>
          <a:schemeClr val="tx1"/>
        </a:solidFill>
        <a:latin typeface="Arial" pitchFamily="34" charset="0"/>
        <a:ea typeface="MS Mincho" pitchFamily="49" charset="-128"/>
        <a:cs typeface="+mn-cs"/>
      </a:defRPr>
    </a:lvl3pPr>
    <a:lvl4pPr marL="1371600" algn="ctr" rtl="0" fontAlgn="base">
      <a:lnSpc>
        <a:spcPct val="90000"/>
      </a:lnSpc>
      <a:spcBef>
        <a:spcPct val="20000"/>
      </a:spcBef>
      <a:spcAft>
        <a:spcPct val="0"/>
      </a:spcAft>
      <a:buClr>
        <a:schemeClr val="accent1"/>
      </a:buClr>
      <a:buSzPct val="80000"/>
      <a:buFont typeface="Wingdings" pitchFamily="2" charset="2"/>
      <a:buChar char="n"/>
      <a:defRPr sz="2800" kern="1200">
        <a:solidFill>
          <a:schemeClr val="tx1"/>
        </a:solidFill>
        <a:latin typeface="Arial" pitchFamily="34" charset="0"/>
        <a:ea typeface="MS Mincho" pitchFamily="49" charset="-128"/>
        <a:cs typeface="+mn-cs"/>
      </a:defRPr>
    </a:lvl4pPr>
    <a:lvl5pPr marL="1828800" algn="ctr" rtl="0" fontAlgn="base">
      <a:lnSpc>
        <a:spcPct val="90000"/>
      </a:lnSpc>
      <a:spcBef>
        <a:spcPct val="20000"/>
      </a:spcBef>
      <a:spcAft>
        <a:spcPct val="0"/>
      </a:spcAft>
      <a:buClr>
        <a:schemeClr val="accent1"/>
      </a:buClr>
      <a:buSzPct val="80000"/>
      <a:buFont typeface="Wingdings" pitchFamily="2" charset="2"/>
      <a:buChar char="n"/>
      <a:defRPr sz="2800" kern="1200">
        <a:solidFill>
          <a:schemeClr val="tx1"/>
        </a:solidFill>
        <a:latin typeface="Arial" pitchFamily="34" charset="0"/>
        <a:ea typeface="MS Mincho" pitchFamily="49" charset="-128"/>
        <a:cs typeface="+mn-cs"/>
      </a:defRPr>
    </a:lvl5pPr>
    <a:lvl6pPr marL="2286000" algn="l" defTabSz="914400" rtl="0" eaLnBrk="1" latinLnBrk="0" hangingPunct="1">
      <a:defRPr sz="2800" kern="1200">
        <a:solidFill>
          <a:schemeClr val="tx1"/>
        </a:solidFill>
        <a:latin typeface="Arial" pitchFamily="34" charset="0"/>
        <a:ea typeface="MS Mincho" pitchFamily="49" charset="-128"/>
        <a:cs typeface="+mn-cs"/>
      </a:defRPr>
    </a:lvl6pPr>
    <a:lvl7pPr marL="2743200" algn="l" defTabSz="914400" rtl="0" eaLnBrk="1" latinLnBrk="0" hangingPunct="1">
      <a:defRPr sz="2800" kern="1200">
        <a:solidFill>
          <a:schemeClr val="tx1"/>
        </a:solidFill>
        <a:latin typeface="Arial" pitchFamily="34" charset="0"/>
        <a:ea typeface="MS Mincho" pitchFamily="49" charset="-128"/>
        <a:cs typeface="+mn-cs"/>
      </a:defRPr>
    </a:lvl7pPr>
    <a:lvl8pPr marL="3200400" algn="l" defTabSz="914400" rtl="0" eaLnBrk="1" latinLnBrk="0" hangingPunct="1">
      <a:defRPr sz="2800" kern="1200">
        <a:solidFill>
          <a:schemeClr val="tx1"/>
        </a:solidFill>
        <a:latin typeface="Arial" pitchFamily="34" charset="0"/>
        <a:ea typeface="MS Mincho" pitchFamily="49" charset="-128"/>
        <a:cs typeface="+mn-cs"/>
      </a:defRPr>
    </a:lvl8pPr>
    <a:lvl9pPr marL="3657600" algn="l" defTabSz="914400" rtl="0" eaLnBrk="1" latinLnBrk="0" hangingPunct="1">
      <a:defRPr sz="2800" kern="1200">
        <a:solidFill>
          <a:schemeClr val="tx1"/>
        </a:solidFill>
        <a:latin typeface="Arial" pitchFamily="34" charset="0"/>
        <a:ea typeface="MS Mincho" pitchFamily="49" charset="-128"/>
        <a:cs typeface="+mn-cs"/>
      </a:defRPr>
    </a:lvl9pPr>
  </p:defaultTextStyle>
  <p:extLst>
    <p:ext uri="{EFAFB233-063F-42B5-8137-9DF3F51BA10A}">
      <p15:sldGuideLst xmlns:p15="http://schemas.microsoft.com/office/powerpoint/2012/main">
        <p15:guide id="1" orient="horz" pos="2115">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FF8F8F"/>
    <a:srgbClr val="C9E8A6"/>
    <a:srgbClr val="FFE697"/>
    <a:srgbClr val="BC04A6"/>
    <a:srgbClr val="B0DD7F"/>
    <a:srgbClr val="FFD961"/>
    <a:srgbClr val="FC64EA"/>
    <a:srgbClr val="C2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9642" autoAdjust="0"/>
  </p:normalViewPr>
  <p:slideViewPr>
    <p:cSldViewPr snapToObjects="1">
      <p:cViewPr varScale="1">
        <p:scale>
          <a:sx n="67" d="100"/>
          <a:sy n="67" d="100"/>
        </p:scale>
        <p:origin x="1336" y="56"/>
      </p:cViewPr>
      <p:guideLst>
        <p:guide orient="horz" pos="211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9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1" y="2"/>
            <a:ext cx="4308879" cy="338291"/>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l" defTabSz="966703">
              <a:lnSpc>
                <a:spcPct val="100000"/>
              </a:lnSpc>
              <a:spcBef>
                <a:spcPct val="0"/>
              </a:spcBef>
              <a:buClrTx/>
              <a:buSzTx/>
              <a:buFontTx/>
              <a:buNone/>
              <a:defRPr sz="1300">
                <a:latin typeface="Times New Roman" pitchFamily="18" charset="0"/>
              </a:defRPr>
            </a:lvl1pPr>
          </a:lstStyle>
          <a:p>
            <a:pPr>
              <a:defRPr/>
            </a:pPr>
            <a:endParaRPr lang="en-US"/>
          </a:p>
        </p:txBody>
      </p:sp>
      <p:sp>
        <p:nvSpPr>
          <p:cNvPr id="72707" name="Rectangle 3"/>
          <p:cNvSpPr>
            <a:spLocks noGrp="1" noChangeArrowheads="1"/>
          </p:cNvSpPr>
          <p:nvPr>
            <p:ph type="dt" sz="quarter" idx="1"/>
          </p:nvPr>
        </p:nvSpPr>
        <p:spPr bwMode="auto">
          <a:xfrm>
            <a:off x="5633639" y="2"/>
            <a:ext cx="4308876" cy="338291"/>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r" defTabSz="966703">
              <a:lnSpc>
                <a:spcPct val="100000"/>
              </a:lnSpc>
              <a:spcBef>
                <a:spcPct val="0"/>
              </a:spcBef>
              <a:buClrTx/>
              <a:buSzTx/>
              <a:buFontTx/>
              <a:buNone/>
              <a:defRPr sz="1300">
                <a:latin typeface="Times New Roman" pitchFamily="18" charset="0"/>
              </a:defRPr>
            </a:lvl1pPr>
          </a:lstStyle>
          <a:p>
            <a:pPr>
              <a:defRPr/>
            </a:pPr>
            <a:endParaRPr lang="en-US"/>
          </a:p>
        </p:txBody>
      </p:sp>
      <p:sp>
        <p:nvSpPr>
          <p:cNvPr id="72708" name="Rectangle 4"/>
          <p:cNvSpPr>
            <a:spLocks noGrp="1" noChangeArrowheads="1"/>
          </p:cNvSpPr>
          <p:nvPr>
            <p:ph type="ftr" sz="quarter" idx="2"/>
          </p:nvPr>
        </p:nvSpPr>
        <p:spPr bwMode="auto">
          <a:xfrm>
            <a:off x="1" y="6422873"/>
            <a:ext cx="4308879" cy="338290"/>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l" defTabSz="966703">
              <a:lnSpc>
                <a:spcPct val="100000"/>
              </a:lnSpc>
              <a:spcBef>
                <a:spcPct val="0"/>
              </a:spcBef>
              <a:buClrTx/>
              <a:buSzTx/>
              <a:buFontTx/>
              <a:buNone/>
              <a:defRPr sz="1300">
                <a:latin typeface="Times New Roman" pitchFamily="18" charset="0"/>
              </a:defRPr>
            </a:lvl1pPr>
          </a:lstStyle>
          <a:p>
            <a:pPr>
              <a:defRPr/>
            </a:pPr>
            <a:endParaRPr lang="en-US"/>
          </a:p>
        </p:txBody>
      </p:sp>
      <p:sp>
        <p:nvSpPr>
          <p:cNvPr id="72709" name="Rectangle 5"/>
          <p:cNvSpPr>
            <a:spLocks noGrp="1" noChangeArrowheads="1"/>
          </p:cNvSpPr>
          <p:nvPr>
            <p:ph type="sldNum" sz="quarter" idx="3"/>
          </p:nvPr>
        </p:nvSpPr>
        <p:spPr bwMode="auto">
          <a:xfrm>
            <a:off x="5633639" y="6422873"/>
            <a:ext cx="4308876" cy="338290"/>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r" defTabSz="966703">
              <a:lnSpc>
                <a:spcPct val="100000"/>
              </a:lnSpc>
              <a:spcBef>
                <a:spcPct val="0"/>
              </a:spcBef>
              <a:buClrTx/>
              <a:buSzTx/>
              <a:buFontTx/>
              <a:buNone/>
              <a:defRPr sz="1300">
                <a:latin typeface="Times New Roman" pitchFamily="18" charset="0"/>
              </a:defRPr>
            </a:lvl1pPr>
          </a:lstStyle>
          <a:p>
            <a:pPr>
              <a:defRPr/>
            </a:pPr>
            <a:fld id="{31239016-0484-4F99-A7CD-3A28C2E829AC}" type="slidenum">
              <a:rPr lang="en-US"/>
              <a:pPr>
                <a:defRPr/>
              </a:pPr>
              <a:t>‹#›</a:t>
            </a:fld>
            <a:endParaRPr lang="en-US"/>
          </a:p>
        </p:txBody>
      </p:sp>
    </p:spTree>
    <p:extLst>
      <p:ext uri="{BB962C8B-B14F-4D97-AF65-F5344CB8AC3E}">
        <p14:creationId xmlns:p14="http://schemas.microsoft.com/office/powerpoint/2010/main" val="2212644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2"/>
            <a:ext cx="4308879" cy="338291"/>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l" defTabSz="966703">
              <a:lnSpc>
                <a:spcPct val="100000"/>
              </a:lnSpc>
              <a:spcBef>
                <a:spcPct val="0"/>
              </a:spcBef>
              <a:buClrTx/>
              <a:buSzTx/>
              <a:buFontTx/>
              <a:buNone/>
              <a:defRPr sz="130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5633639" y="2"/>
            <a:ext cx="4308876" cy="338291"/>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r" defTabSz="966703">
              <a:lnSpc>
                <a:spcPct val="100000"/>
              </a:lnSpc>
              <a:spcBef>
                <a:spcPct val="0"/>
              </a:spcBef>
              <a:buClrTx/>
              <a:buSzTx/>
              <a:buFontTx/>
              <a:buNone/>
              <a:defRPr sz="1300">
                <a:latin typeface="Times New Roman" pitchFamily="18" charset="0"/>
              </a:defRPr>
            </a:lvl1pPr>
          </a:lstStyle>
          <a:p>
            <a:pPr>
              <a:defRPr/>
            </a:pPr>
            <a:endParaRPr lang="en-US"/>
          </a:p>
        </p:txBody>
      </p:sp>
      <p:sp>
        <p:nvSpPr>
          <p:cNvPr id="134148" name="Rectangle 4"/>
          <p:cNvSpPr>
            <a:spLocks noGrp="1" noRot="1" noChangeAspect="1" noChangeArrowheads="1" noTextEdit="1"/>
          </p:cNvSpPr>
          <p:nvPr>
            <p:ph type="sldImg" idx="2"/>
          </p:nvPr>
        </p:nvSpPr>
        <p:spPr bwMode="auto">
          <a:xfrm>
            <a:off x="3281363" y="506413"/>
            <a:ext cx="3379787" cy="25352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324758" y="3212020"/>
            <a:ext cx="7292997" cy="3042290"/>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1" y="6422873"/>
            <a:ext cx="4308879" cy="338290"/>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l" defTabSz="966703">
              <a:lnSpc>
                <a:spcPct val="100000"/>
              </a:lnSpc>
              <a:spcBef>
                <a:spcPct val="0"/>
              </a:spcBef>
              <a:buClrTx/>
              <a:buSzTx/>
              <a:buFontTx/>
              <a:buNone/>
              <a:defRPr sz="130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5633639" y="6422873"/>
            <a:ext cx="4308876" cy="338290"/>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r" defTabSz="966703">
              <a:lnSpc>
                <a:spcPct val="100000"/>
              </a:lnSpc>
              <a:spcBef>
                <a:spcPct val="0"/>
              </a:spcBef>
              <a:buClrTx/>
              <a:buSzTx/>
              <a:buFontTx/>
              <a:buNone/>
              <a:defRPr sz="1300">
                <a:latin typeface="Times New Roman" pitchFamily="18" charset="0"/>
              </a:defRPr>
            </a:lvl1pPr>
          </a:lstStyle>
          <a:p>
            <a:pPr>
              <a:defRPr/>
            </a:pPr>
            <a:fld id="{CC54C8D9-3AE0-49DE-B14D-869426779259}" type="slidenum">
              <a:rPr lang="en-US"/>
              <a:pPr>
                <a:defRPr/>
              </a:pPr>
              <a:t>‹#›</a:t>
            </a:fld>
            <a:endParaRPr lang="en-US"/>
          </a:p>
        </p:txBody>
      </p:sp>
    </p:spTree>
    <p:extLst>
      <p:ext uri="{BB962C8B-B14F-4D97-AF65-F5344CB8AC3E}">
        <p14:creationId xmlns:p14="http://schemas.microsoft.com/office/powerpoint/2010/main" val="6316888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1">
            <a:extLst>
              <a:ext uri="{FF2B5EF4-FFF2-40B4-BE49-F238E27FC236}">
                <a16:creationId xmlns:a16="http://schemas.microsoft.com/office/drawing/2014/main" id="{9D7F94C1-93F8-60F8-C548-1F202B4F575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Lst>
              <a:defRPr>
                <a:solidFill>
                  <a:schemeClr val="bg1"/>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Lst>
              <a:defRPr>
                <a:solidFill>
                  <a:schemeClr val="bg1"/>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Lst>
              <a:defRPr>
                <a:solidFill>
                  <a:schemeClr val="bg1"/>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Lst>
              <a:defRPr>
                <a:solidFill>
                  <a:schemeClr val="bg1"/>
                </a:solidFill>
                <a:latin typeface="Arial" panose="020B0604020202020204" pitchFamily="34" charset="0"/>
                <a:cs typeface="Lucida Sans Unicode" panose="020B0602030504020204" pitchFamily="34" charset="0"/>
              </a:defRPr>
            </a:lvl5pPr>
            <a:lvl6pPr marL="2514600" indent="-228600" eaLnBrk="0" fontAlgn="base" hangingPunct="0">
              <a:spcBef>
                <a:spcPct val="0"/>
              </a:spcBef>
              <a:spcAft>
                <a:spcPct val="0"/>
              </a:spcAft>
              <a:tabLst>
                <a:tab pos="723900" algn="l"/>
                <a:tab pos="1447800" algn="l"/>
                <a:tab pos="2171700" algn="l"/>
                <a:tab pos="2895600" algn="l"/>
              </a:tabLst>
              <a:defRPr>
                <a:solidFill>
                  <a:schemeClr val="bg1"/>
                </a:solidFill>
                <a:latin typeface="Arial" panose="020B0604020202020204" pitchFamily="34" charset="0"/>
                <a:cs typeface="Lucida Sans Unicode" panose="020B0602030504020204" pitchFamily="34" charset="0"/>
              </a:defRPr>
            </a:lvl6pPr>
            <a:lvl7pPr marL="2971800" indent="-228600" eaLnBrk="0" fontAlgn="base" hangingPunct="0">
              <a:spcBef>
                <a:spcPct val="0"/>
              </a:spcBef>
              <a:spcAft>
                <a:spcPct val="0"/>
              </a:spcAft>
              <a:tabLst>
                <a:tab pos="723900" algn="l"/>
                <a:tab pos="1447800" algn="l"/>
                <a:tab pos="2171700" algn="l"/>
                <a:tab pos="2895600" algn="l"/>
              </a:tabLst>
              <a:defRPr>
                <a:solidFill>
                  <a:schemeClr val="bg1"/>
                </a:solidFill>
                <a:latin typeface="Arial" panose="020B0604020202020204" pitchFamily="34" charset="0"/>
                <a:cs typeface="Lucida Sans Unicode" panose="020B0602030504020204" pitchFamily="34" charset="0"/>
              </a:defRPr>
            </a:lvl7pPr>
            <a:lvl8pPr marL="3429000" indent="-228600" eaLnBrk="0" fontAlgn="base" hangingPunct="0">
              <a:spcBef>
                <a:spcPct val="0"/>
              </a:spcBef>
              <a:spcAft>
                <a:spcPct val="0"/>
              </a:spcAft>
              <a:tabLst>
                <a:tab pos="723900" algn="l"/>
                <a:tab pos="1447800" algn="l"/>
                <a:tab pos="2171700" algn="l"/>
                <a:tab pos="2895600" algn="l"/>
              </a:tabLst>
              <a:defRPr>
                <a:solidFill>
                  <a:schemeClr val="bg1"/>
                </a:solidFill>
                <a:latin typeface="Arial" panose="020B0604020202020204" pitchFamily="34" charset="0"/>
                <a:cs typeface="Lucida Sans Unicode" panose="020B0602030504020204" pitchFamily="34" charset="0"/>
              </a:defRPr>
            </a:lvl8pPr>
            <a:lvl9pPr marL="3886200" indent="-228600" eaLnBrk="0" fontAlgn="base" hangingPunct="0">
              <a:spcBef>
                <a:spcPct val="0"/>
              </a:spcBef>
              <a:spcAft>
                <a:spcPct val="0"/>
              </a:spcAft>
              <a:tabLst>
                <a:tab pos="723900" algn="l"/>
                <a:tab pos="1447800" algn="l"/>
                <a:tab pos="2171700" algn="l"/>
                <a:tab pos="2895600" algn="l"/>
              </a:tabLst>
              <a:defRPr>
                <a:solidFill>
                  <a:schemeClr val="bg1"/>
                </a:solidFill>
                <a:latin typeface="Arial" panose="020B0604020202020204" pitchFamily="34" charset="0"/>
                <a:cs typeface="Lucida Sans Unicode" panose="020B0602030504020204" pitchFamily="34" charset="0"/>
              </a:defRPr>
            </a:lvl9pPr>
          </a:lstStyle>
          <a:p>
            <a:pPr defTabSz="914400">
              <a:lnSpc>
                <a:spcPct val="100000"/>
              </a:lnSpc>
              <a:buSzTx/>
            </a:pPr>
            <a:fld id="{DFA9378A-E886-484C-BF7B-76007ED60E1E}" type="slidenum">
              <a:rPr lang="en-US" altLang="en-US" sz="1200" b="1">
                <a:solidFill>
                  <a:srgbClr val="000000"/>
                </a:solidFill>
                <a:latin typeface="Times New Roman" panose="02020603050405020304" pitchFamily="18" charset="0"/>
                <a:ea typeface="Microsoft YaHei" panose="020B0503020204020204" pitchFamily="34" charset="-122"/>
              </a:rPr>
              <a:pPr defTabSz="914400">
                <a:lnSpc>
                  <a:spcPct val="100000"/>
                </a:lnSpc>
                <a:buSzTx/>
              </a:pPr>
              <a:t>1</a:t>
            </a:fld>
            <a:endParaRPr lang="en-US" altLang="en-US" sz="1200" b="1">
              <a:solidFill>
                <a:srgbClr val="000000"/>
              </a:solidFill>
              <a:latin typeface="Times New Roman" panose="02020603050405020304" pitchFamily="18" charset="0"/>
              <a:ea typeface="Microsoft YaHei" panose="020B0503020204020204" pitchFamily="34" charset="-122"/>
            </a:endParaRPr>
          </a:p>
        </p:txBody>
      </p:sp>
      <p:sp>
        <p:nvSpPr>
          <p:cNvPr id="12291" name="Rectangle 1">
            <a:extLst>
              <a:ext uri="{FF2B5EF4-FFF2-40B4-BE49-F238E27FC236}">
                <a16:creationId xmlns:a16="http://schemas.microsoft.com/office/drawing/2014/main" id="{B6233325-3364-5513-540E-3B4573BD42F8}"/>
              </a:ext>
            </a:extLst>
          </p:cNvPr>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p:spPr>
      </p:sp>
      <p:sp>
        <p:nvSpPr>
          <p:cNvPr id="12292" name="Rectangle 2">
            <a:extLst>
              <a:ext uri="{FF2B5EF4-FFF2-40B4-BE49-F238E27FC236}">
                <a16:creationId xmlns:a16="http://schemas.microsoft.com/office/drawing/2014/main" id="{D7F28F5D-7472-1810-6F20-125C312F7276}"/>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pPr>
              <a:defRPr/>
            </a:pPr>
            <a:endParaRPr lang="en-US"/>
          </a:p>
        </p:txBody>
      </p:sp>
      <p:sp>
        <p:nvSpPr>
          <p:cNvPr id="20" name="Footer Placeholder 19"/>
          <p:cNvSpPr>
            <a:spLocks noGrp="1"/>
          </p:cNvSpPr>
          <p:nvPr>
            <p:ph type="ftr" sz="quarter" idx="11"/>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1BF6747E-FE07-41E9-A6EB-A286995A6EC6}"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F70281-4371-488F-AD88-77CE48DB8CA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3892FC4-D670-4E75-8CB0-CEB17D27EE7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938E22-A2B8-4E4E-A43C-6E98CA99F5B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64AE360-C0BB-4D5F-918B-670BC651B7E8}"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8EF7683-BAA7-4CD2-8410-73E6F88E308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0E85FC9-EAEA-48C6-9791-72309EF405A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E96D246-C2B5-4123-87A0-B862BD74E3A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2B42242-C85C-4585-A27B-F4B8878542BF}"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2D70DB-8ED0-4C3D-8072-CBB0E26C911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2C360E9-5865-41FB-8DE0-66DDB3ABA019}"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04E9F851-ED5C-4A00-B162-CF1ED5BC9979}"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7FD8F9F3-8A0A-0356-78BD-8DAC3FFC6F52}"/>
              </a:ext>
            </a:extLst>
          </p:cNvPr>
          <p:cNvSpPr txBox="1">
            <a:spLocks noChangeArrowheads="1"/>
          </p:cNvSpPr>
          <p:nvPr/>
        </p:nvSpPr>
        <p:spPr bwMode="auto">
          <a:xfrm flipV="1">
            <a:off x="488950" y="457200"/>
            <a:ext cx="514350" cy="1828800"/>
          </a:xfrm>
          <a:prstGeom prst="rect">
            <a:avLst/>
          </a:prstGeom>
          <a:noFill/>
          <a:ln>
            <a:noFill/>
          </a:ln>
        </p:spPr>
        <p:txBody>
          <a:bodyPr rot="10800000" vert="eaVert" lIns="89990" tIns="46795" rIns="89990" bIns="46795">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1">
                <a:solidFill>
                  <a:schemeClr val="bg1"/>
                </a:solidFill>
                <a:latin typeface="Times New Roman" panose="02020603050405020304" pitchFamily="18" charset="0"/>
                <a:ea typeface="Microsoft YaHei" panose="020B0503020204020204" pitchFamily="34" charset="-122"/>
              </a:defRPr>
            </a:lvl9pPr>
          </a:lstStyle>
          <a:p>
            <a:pPr defTabSz="914400" rtl="1" eaLnBrk="1" fontAlgn="auto" hangingPunct="1">
              <a:spcBef>
                <a:spcPts val="2250"/>
              </a:spcBef>
              <a:spcAft>
                <a:spcPts val="0"/>
              </a:spcAft>
              <a:buSzPct val="100000"/>
              <a:defRPr/>
            </a:pPr>
            <a:r>
              <a:rPr lang="en-US" altLang="en-US" sz="2400" b="0">
                <a:solidFill>
                  <a:srgbClr val="000000"/>
                </a:solidFill>
                <a:cs typeface="+mn-cs"/>
              </a:rPr>
              <a:t> </a:t>
            </a:r>
          </a:p>
        </p:txBody>
      </p:sp>
      <p:sp>
        <p:nvSpPr>
          <p:cNvPr id="2" name="Rectangle 2">
            <a:extLst>
              <a:ext uri="{FF2B5EF4-FFF2-40B4-BE49-F238E27FC236}">
                <a16:creationId xmlns:a16="http://schemas.microsoft.com/office/drawing/2014/main" id="{5F222FDB-225E-3C0B-8B28-5ACCF9F45B5F}"/>
              </a:ext>
            </a:extLst>
          </p:cNvPr>
          <p:cNvSpPr>
            <a:spLocks noGrp="1" noChangeArrowheads="1"/>
          </p:cNvSpPr>
          <p:nvPr>
            <p:ph idx="1"/>
          </p:nvPr>
        </p:nvSpPr>
        <p:spPr>
          <a:xfrm>
            <a:off x="457200" y="161925"/>
            <a:ext cx="8224838" cy="6696075"/>
          </a:xfrm>
          <a:ln>
            <a:solidFill>
              <a:schemeClr val="accent1"/>
            </a:solidFill>
          </a:ln>
        </p:spPr>
        <p:txBody>
          <a:bodyPr tIns="18359">
            <a:normAutofit/>
          </a:bodyPr>
          <a:lstStyle/>
          <a:p>
            <a:pPr marL="431755" indent="-315880">
              <a:buSzPct val="45000"/>
              <a:tabLst>
                <a:tab pos="431755" algn="l"/>
                <a:tab pos="544457" algn="l"/>
                <a:tab pos="1001609" algn="l"/>
                <a:tab pos="1458762" algn="l"/>
                <a:tab pos="1915914" algn="l"/>
                <a:tab pos="2373067" algn="l"/>
                <a:tab pos="2830219" algn="l"/>
                <a:tab pos="3287372" algn="l"/>
                <a:tab pos="3744525" algn="l"/>
                <a:tab pos="4201677" algn="l"/>
                <a:tab pos="4658830" algn="l"/>
                <a:tab pos="5115982" algn="l"/>
                <a:tab pos="5573135" algn="l"/>
                <a:tab pos="6030287" algn="l"/>
                <a:tab pos="6487440" algn="l"/>
                <a:tab pos="6944593" algn="l"/>
                <a:tab pos="7401746" algn="l"/>
                <a:tab pos="7858899" algn="l"/>
                <a:tab pos="8316051" algn="l"/>
                <a:tab pos="8773204" algn="l"/>
                <a:tab pos="9230356" algn="l"/>
              </a:tabLst>
              <a:defRPr/>
            </a:pPr>
            <a:endParaRPr lang="en-US" b="1" dirty="0">
              <a:solidFill>
                <a:srgbClr val="FFFF00"/>
              </a:solidFill>
            </a:endParaRPr>
          </a:p>
          <a:p>
            <a:pPr marL="115875" indent="0" algn="ctr">
              <a:buSzPct val="45000"/>
              <a:buFont typeface="Times New Roman" panose="02020603050405020304" pitchFamily="18" charset="0"/>
              <a:buNone/>
              <a:tabLst>
                <a:tab pos="431755" algn="l"/>
                <a:tab pos="544457" algn="l"/>
                <a:tab pos="1001609" algn="l"/>
                <a:tab pos="1458762" algn="l"/>
                <a:tab pos="1915914" algn="l"/>
                <a:tab pos="2373067" algn="l"/>
                <a:tab pos="2830219" algn="l"/>
                <a:tab pos="3287372" algn="l"/>
                <a:tab pos="3744525" algn="l"/>
                <a:tab pos="4201677" algn="l"/>
                <a:tab pos="4658830" algn="l"/>
                <a:tab pos="5115982" algn="l"/>
                <a:tab pos="5573135" algn="l"/>
                <a:tab pos="6030287" algn="l"/>
                <a:tab pos="6487440" algn="l"/>
                <a:tab pos="6944593" algn="l"/>
                <a:tab pos="7401746" algn="l"/>
                <a:tab pos="7858899" algn="l"/>
                <a:tab pos="8316051" algn="l"/>
                <a:tab pos="8773204" algn="l"/>
                <a:tab pos="9230356" algn="l"/>
              </a:tabLst>
              <a:defRPr/>
            </a:pPr>
            <a:r>
              <a:rPr lang="en-US" b="1" dirty="0">
                <a:solidFill>
                  <a:srgbClr val="00B050"/>
                </a:solidFill>
              </a:rPr>
              <a:t>NICMAR Hyderabad </a:t>
            </a:r>
          </a:p>
          <a:p>
            <a:pPr marL="115875" indent="0" algn="ctr">
              <a:buSzPct val="45000"/>
              <a:buFont typeface="Times New Roman" panose="02020603050405020304" pitchFamily="18" charset="0"/>
              <a:buNone/>
              <a:tabLst>
                <a:tab pos="431755" algn="l"/>
                <a:tab pos="544457" algn="l"/>
                <a:tab pos="1001609" algn="l"/>
                <a:tab pos="1458762" algn="l"/>
                <a:tab pos="1915914" algn="l"/>
                <a:tab pos="2373067" algn="l"/>
                <a:tab pos="2830219" algn="l"/>
                <a:tab pos="3287372" algn="l"/>
                <a:tab pos="3744525" algn="l"/>
                <a:tab pos="4201677" algn="l"/>
                <a:tab pos="4658830" algn="l"/>
                <a:tab pos="5115982" algn="l"/>
                <a:tab pos="5573135" algn="l"/>
                <a:tab pos="6030287" algn="l"/>
                <a:tab pos="6487440" algn="l"/>
                <a:tab pos="6944593" algn="l"/>
                <a:tab pos="7401746" algn="l"/>
                <a:tab pos="7858899" algn="l"/>
                <a:tab pos="8316051" algn="l"/>
                <a:tab pos="8773204" algn="l"/>
                <a:tab pos="9230356" algn="l"/>
              </a:tabLst>
              <a:defRPr/>
            </a:pPr>
            <a:r>
              <a:rPr lang="en-US" b="1" dirty="0"/>
              <a:t>Part time PGP CM  WP</a:t>
            </a:r>
          </a:p>
          <a:p>
            <a:pPr marL="115875" indent="0" algn="ctr">
              <a:buSzPct val="45000"/>
              <a:buFont typeface="Times New Roman" panose="02020603050405020304" pitchFamily="18" charset="0"/>
              <a:buNone/>
              <a:tabLst>
                <a:tab pos="431755" algn="l"/>
                <a:tab pos="544457" algn="l"/>
                <a:tab pos="1001609" algn="l"/>
                <a:tab pos="1458762" algn="l"/>
                <a:tab pos="1915914" algn="l"/>
                <a:tab pos="2373067" algn="l"/>
                <a:tab pos="2830219" algn="l"/>
                <a:tab pos="3287372" algn="l"/>
                <a:tab pos="3744525" algn="l"/>
                <a:tab pos="4201677" algn="l"/>
                <a:tab pos="4658830" algn="l"/>
                <a:tab pos="5115982" algn="l"/>
                <a:tab pos="5573135" algn="l"/>
                <a:tab pos="6030287" algn="l"/>
                <a:tab pos="6487440" algn="l"/>
                <a:tab pos="6944593" algn="l"/>
                <a:tab pos="7401746" algn="l"/>
                <a:tab pos="7858899" algn="l"/>
                <a:tab pos="8316051" algn="l"/>
                <a:tab pos="8773204" algn="l"/>
                <a:tab pos="9230356" algn="l"/>
              </a:tabLst>
              <a:defRPr/>
            </a:pPr>
            <a:r>
              <a:rPr lang="en-US" b="1" dirty="0"/>
              <a:t>CMWE -32</a:t>
            </a:r>
          </a:p>
          <a:p>
            <a:pPr marL="115875" indent="0" algn="ctr">
              <a:buSzPct val="45000"/>
              <a:buFont typeface="Times New Roman" panose="02020603050405020304" pitchFamily="18" charset="0"/>
              <a:buNone/>
              <a:tabLst>
                <a:tab pos="431755" algn="l"/>
                <a:tab pos="544457" algn="l"/>
                <a:tab pos="1001609" algn="l"/>
                <a:tab pos="1458762" algn="l"/>
                <a:tab pos="1915914" algn="l"/>
                <a:tab pos="2373067" algn="l"/>
                <a:tab pos="2830219" algn="l"/>
                <a:tab pos="3287372" algn="l"/>
                <a:tab pos="3744525" algn="l"/>
                <a:tab pos="4201677" algn="l"/>
                <a:tab pos="4658830" algn="l"/>
                <a:tab pos="5115982" algn="l"/>
                <a:tab pos="5573135" algn="l"/>
                <a:tab pos="6030287" algn="l"/>
                <a:tab pos="6487440" algn="l"/>
                <a:tab pos="6944593" algn="l"/>
                <a:tab pos="7401746" algn="l"/>
                <a:tab pos="7858899" algn="l"/>
                <a:tab pos="8316051" algn="l"/>
                <a:tab pos="8773204" algn="l"/>
                <a:tab pos="9230356" algn="l"/>
              </a:tabLst>
              <a:defRPr/>
            </a:pPr>
            <a:r>
              <a:rPr lang="en-US" b="1" dirty="0">
                <a:solidFill>
                  <a:srgbClr val="BC04A6"/>
                </a:solidFill>
              </a:rPr>
              <a:t>Contract Management </a:t>
            </a:r>
          </a:p>
          <a:p>
            <a:pPr marL="115887" indent="0" algn="ctr" eaLnBrk="1">
              <a:spcAft>
                <a:spcPts val="1288"/>
              </a:spcAft>
              <a:buSzPct val="45000"/>
              <a:buNone/>
              <a:tabLst>
                <a:tab pos="431800" algn="l"/>
                <a:tab pos="544513" algn="l"/>
                <a:tab pos="1001713" algn="l"/>
                <a:tab pos="1458913" algn="l"/>
                <a:tab pos="1916113" algn="l"/>
                <a:tab pos="2373313" algn="l"/>
                <a:tab pos="2830513" algn="l"/>
                <a:tab pos="3287713" algn="l"/>
                <a:tab pos="3744913" algn="l"/>
                <a:tab pos="4202113" algn="l"/>
                <a:tab pos="4659313" algn="l"/>
                <a:tab pos="5116513" algn="l"/>
                <a:tab pos="5573713" algn="l"/>
                <a:tab pos="6030913" algn="l"/>
                <a:tab pos="6488113" algn="l"/>
                <a:tab pos="6945313" algn="l"/>
                <a:tab pos="7402513" algn="l"/>
                <a:tab pos="7859713" algn="l"/>
                <a:tab pos="8316913" algn="l"/>
                <a:tab pos="8774113" algn="l"/>
                <a:tab pos="9231313" algn="l"/>
              </a:tabLst>
              <a:defRPr/>
            </a:pPr>
            <a:r>
              <a:rPr lang="en-US" sz="3200" b="1" dirty="0">
                <a:solidFill>
                  <a:srgbClr val="0000CC"/>
                </a:solidFill>
                <a:latin typeface="+mn-lt"/>
                <a:ea typeface="+mn-ea"/>
                <a:cs typeface="+mn-cs"/>
              </a:rPr>
              <a:t>  </a:t>
            </a:r>
            <a:r>
              <a:rPr lang="en-US" sz="2400" b="1" dirty="0">
                <a:solidFill>
                  <a:srgbClr val="0000CC"/>
                </a:solidFill>
                <a:latin typeface="+mn-lt"/>
                <a:ea typeface="+mn-ea"/>
                <a:cs typeface="+mn-cs"/>
              </a:rPr>
              <a:t>CONSTRUCTION LAW AND STATUTORY COMPLIANCE</a:t>
            </a:r>
            <a:endParaRPr lang="en-US" sz="2400" b="1" dirty="0">
              <a:cs typeface="Times New Roman" panose="02020603050405020304" pitchFamily="18" charset="0"/>
            </a:endParaRPr>
          </a:p>
          <a:p>
            <a:pPr marL="115875" indent="0" algn="ctr">
              <a:buSzPct val="45000"/>
              <a:buFont typeface="Times New Roman" panose="02020603050405020304" pitchFamily="18" charset="0"/>
              <a:buNone/>
              <a:tabLst>
                <a:tab pos="431755" algn="l"/>
                <a:tab pos="544457" algn="l"/>
                <a:tab pos="1001609" algn="l"/>
                <a:tab pos="1458762" algn="l"/>
                <a:tab pos="1915914" algn="l"/>
                <a:tab pos="2373067" algn="l"/>
                <a:tab pos="2830219" algn="l"/>
                <a:tab pos="3287372" algn="l"/>
                <a:tab pos="3744525" algn="l"/>
                <a:tab pos="4201677" algn="l"/>
                <a:tab pos="4658830" algn="l"/>
                <a:tab pos="5115982" algn="l"/>
                <a:tab pos="5573135" algn="l"/>
                <a:tab pos="6030287" algn="l"/>
                <a:tab pos="6487440" algn="l"/>
                <a:tab pos="6944593" algn="l"/>
                <a:tab pos="7401746" algn="l"/>
                <a:tab pos="7858899" algn="l"/>
                <a:tab pos="8316051" algn="l"/>
                <a:tab pos="8773204" algn="l"/>
                <a:tab pos="9230356" algn="l"/>
              </a:tabLst>
              <a:defRPr/>
            </a:pPr>
            <a:r>
              <a:rPr lang="en-US" b="1">
                <a:cs typeface="Times New Roman" panose="02020603050405020304" pitchFamily="18" charset="0"/>
              </a:rPr>
              <a:t>31</a:t>
            </a:r>
            <a:r>
              <a:rPr lang="en-US" b="1" baseline="30000">
                <a:cs typeface="Times New Roman" panose="02020603050405020304" pitchFamily="18" charset="0"/>
              </a:rPr>
              <a:t>th</a:t>
            </a:r>
            <a:r>
              <a:rPr lang="en-US" b="1"/>
              <a:t> </a:t>
            </a:r>
            <a:r>
              <a:rPr lang="en-US" b="1" dirty="0"/>
              <a:t>December  2023</a:t>
            </a:r>
          </a:p>
          <a:p>
            <a:pPr marL="431755" indent="-315880" algn="ctr">
              <a:buSzPct val="45000"/>
              <a:tabLst>
                <a:tab pos="431755" algn="l"/>
                <a:tab pos="544457" algn="l"/>
                <a:tab pos="1001609" algn="l"/>
                <a:tab pos="1458762" algn="l"/>
                <a:tab pos="1915914" algn="l"/>
                <a:tab pos="2373067" algn="l"/>
                <a:tab pos="2830219" algn="l"/>
                <a:tab pos="3287372" algn="l"/>
                <a:tab pos="3744525" algn="l"/>
                <a:tab pos="4201677" algn="l"/>
                <a:tab pos="4658830" algn="l"/>
                <a:tab pos="5115982" algn="l"/>
                <a:tab pos="5573135" algn="l"/>
                <a:tab pos="6030287" algn="l"/>
                <a:tab pos="6487440" algn="l"/>
                <a:tab pos="6944593" algn="l"/>
                <a:tab pos="7401746" algn="l"/>
                <a:tab pos="7858899" algn="l"/>
                <a:tab pos="8316051" algn="l"/>
                <a:tab pos="8773204" algn="l"/>
                <a:tab pos="9230356" algn="l"/>
              </a:tabLst>
              <a:defRPr/>
            </a:pPr>
            <a:endParaRPr lang="en-US" b="1" dirty="0"/>
          </a:p>
          <a:p>
            <a:pPr marL="115875" indent="0" algn="ctr">
              <a:buSzPct val="45000"/>
              <a:buFont typeface="Times New Roman" panose="02020603050405020304" pitchFamily="18" charset="0"/>
              <a:buNone/>
              <a:tabLst>
                <a:tab pos="431755" algn="l"/>
                <a:tab pos="544457" algn="l"/>
                <a:tab pos="1001609" algn="l"/>
                <a:tab pos="1458762" algn="l"/>
                <a:tab pos="1915914" algn="l"/>
                <a:tab pos="2373067" algn="l"/>
                <a:tab pos="2830219" algn="l"/>
                <a:tab pos="3287372" algn="l"/>
                <a:tab pos="3744525" algn="l"/>
                <a:tab pos="4201677" algn="l"/>
                <a:tab pos="4658830" algn="l"/>
                <a:tab pos="5115982" algn="l"/>
                <a:tab pos="5573135" algn="l"/>
                <a:tab pos="6030287" algn="l"/>
                <a:tab pos="6487440" algn="l"/>
                <a:tab pos="6944593" algn="l"/>
                <a:tab pos="7401746" algn="l"/>
                <a:tab pos="7858899" algn="l"/>
                <a:tab pos="8316051" algn="l"/>
                <a:tab pos="8773204" algn="l"/>
                <a:tab pos="9230356" algn="l"/>
              </a:tabLst>
              <a:defRPr/>
            </a:pPr>
            <a:r>
              <a:rPr lang="en-US" b="1" dirty="0">
                <a:solidFill>
                  <a:srgbClr val="800080"/>
                </a:solidFill>
              </a:rPr>
              <a:t>Dr. Sridhar </a:t>
            </a:r>
            <a:r>
              <a:rPr lang="en-US" b="1" dirty="0" err="1">
                <a:solidFill>
                  <a:srgbClr val="800080"/>
                </a:solidFill>
              </a:rPr>
              <a:t>Mothe</a:t>
            </a:r>
            <a:endParaRPr lang="en-US" b="1" dirty="0">
              <a:solidFill>
                <a:srgbClr val="800080"/>
              </a:solidFill>
            </a:endParaRPr>
          </a:p>
          <a:p>
            <a:pPr marL="431755" indent="-315880">
              <a:buSzPct val="45000"/>
              <a:tabLst>
                <a:tab pos="431755" algn="l"/>
                <a:tab pos="544457" algn="l"/>
                <a:tab pos="1001609" algn="l"/>
                <a:tab pos="1458762" algn="l"/>
                <a:tab pos="1915914" algn="l"/>
                <a:tab pos="2373067" algn="l"/>
                <a:tab pos="2830219" algn="l"/>
                <a:tab pos="3287372" algn="l"/>
                <a:tab pos="3744525" algn="l"/>
                <a:tab pos="4201677" algn="l"/>
                <a:tab pos="4658830" algn="l"/>
                <a:tab pos="5115982" algn="l"/>
                <a:tab pos="5573135" algn="l"/>
                <a:tab pos="6030287" algn="l"/>
                <a:tab pos="6487440" algn="l"/>
                <a:tab pos="6944593" algn="l"/>
                <a:tab pos="7401746" algn="l"/>
                <a:tab pos="7858899" algn="l"/>
                <a:tab pos="8316051" algn="l"/>
                <a:tab pos="8773204" algn="l"/>
                <a:tab pos="9230356" algn="l"/>
              </a:tabLst>
              <a:defRPr/>
            </a:pPr>
            <a:endParaRPr lang="en-US" b="1" dirty="0"/>
          </a:p>
        </p:txBody>
      </p:sp>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Autofit/>
          </a:bodyPr>
          <a:lstStyle/>
          <a:p>
            <a:pPr algn="just"/>
            <a:r>
              <a:rPr lang="en-US" sz="3000" u="sng" dirty="0"/>
              <a:t>Comparison to other types of contracts, the construction contracts (</a:t>
            </a:r>
            <a:r>
              <a:rPr lang="en-US" sz="3000" u="sng" dirty="0" err="1"/>
              <a:t>Contnd</a:t>
            </a:r>
            <a:r>
              <a:rPr lang="en-US" sz="3000" u="sng" dirty="0"/>
              <a:t>.):</a:t>
            </a:r>
          </a:p>
        </p:txBody>
      </p:sp>
      <p:sp>
        <p:nvSpPr>
          <p:cNvPr id="3" name="Content Placeholder 2"/>
          <p:cNvSpPr>
            <a:spLocks noGrp="1"/>
          </p:cNvSpPr>
          <p:nvPr>
            <p:ph idx="1"/>
          </p:nvPr>
        </p:nvSpPr>
        <p:spPr>
          <a:xfrm>
            <a:off x="1143000" y="1524000"/>
            <a:ext cx="7790688" cy="5105400"/>
          </a:xfrm>
        </p:spPr>
        <p:txBody>
          <a:bodyPr>
            <a:noAutofit/>
          </a:bodyPr>
          <a:lstStyle/>
          <a:p>
            <a:pPr lvl="0" algn="just">
              <a:lnSpc>
                <a:spcPct val="150000"/>
              </a:lnSpc>
            </a:pPr>
            <a:r>
              <a:rPr lang="en-US" sz="2800" dirty="0"/>
              <a:t>Normally besides fixing the completion time, the other intermediate time lines like key dates, mile stones are fixed in the contract. </a:t>
            </a:r>
          </a:p>
          <a:p>
            <a:pPr lvl="0" algn="just">
              <a:lnSpc>
                <a:spcPct val="150000"/>
              </a:lnSpc>
            </a:pPr>
            <a:r>
              <a:rPr lang="en-US" sz="2800" dirty="0"/>
              <a:t>Again there may be events and conditions in contract for extending the time. </a:t>
            </a:r>
          </a:p>
          <a:p>
            <a:pPr lvl="0" algn="just">
              <a:lnSpc>
                <a:spcPct val="150000"/>
              </a:lnSpc>
            </a:pPr>
            <a:r>
              <a:rPr lang="en-US" sz="2800" dirty="0"/>
              <a:t>Commonly liquidated damages are stipulated to be levied for the delay in performance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Autofit/>
          </a:bodyPr>
          <a:lstStyle/>
          <a:p>
            <a:pPr algn="just"/>
            <a:r>
              <a:rPr lang="en-US" sz="3000" u="sng" dirty="0"/>
              <a:t>Comparison to other types of contracts, the construction contracts (</a:t>
            </a:r>
            <a:r>
              <a:rPr lang="en-US" sz="3000" u="sng" dirty="0" err="1"/>
              <a:t>Contnd</a:t>
            </a:r>
            <a:r>
              <a:rPr lang="en-US" sz="3000" u="sng" dirty="0"/>
              <a:t>.):</a:t>
            </a:r>
          </a:p>
        </p:txBody>
      </p:sp>
      <p:sp>
        <p:nvSpPr>
          <p:cNvPr id="3" name="Content Placeholder 2"/>
          <p:cNvSpPr>
            <a:spLocks noGrp="1"/>
          </p:cNvSpPr>
          <p:nvPr>
            <p:ph idx="1"/>
          </p:nvPr>
        </p:nvSpPr>
        <p:spPr>
          <a:xfrm>
            <a:off x="1143000" y="1447800"/>
            <a:ext cx="7790688" cy="5105400"/>
          </a:xfrm>
        </p:spPr>
        <p:txBody>
          <a:bodyPr>
            <a:noAutofit/>
          </a:bodyPr>
          <a:lstStyle/>
          <a:p>
            <a:pPr algn="just">
              <a:lnSpc>
                <a:spcPct val="150000"/>
              </a:lnSpc>
            </a:pPr>
            <a:r>
              <a:rPr lang="en-US" sz="2800" dirty="0"/>
              <a:t>In general there will be provisions in contracts for deviations, variations in scope of work. The  contract  terms may consist provisions for adjustment of prices.</a:t>
            </a:r>
          </a:p>
          <a:p>
            <a:pPr algn="just">
              <a:lnSpc>
                <a:spcPct val="150000"/>
              </a:lnSpc>
            </a:pPr>
            <a:r>
              <a:rPr lang="en-US" sz="2800" dirty="0"/>
              <a:t>Also the contracts will consist terms to take care of welfare obligations for </a:t>
            </a:r>
            <a:r>
              <a:rPr lang="en-US" sz="2800" dirty="0" err="1"/>
              <a:t>labour</a:t>
            </a:r>
            <a:r>
              <a:rPr lang="en-US" sz="2800" dirty="0"/>
              <a:t> and applicable regulations, statutes to be complied with.</a:t>
            </a:r>
          </a:p>
          <a:p>
            <a:pPr algn="just">
              <a:lnSpc>
                <a:spcPct val="150000"/>
              </a:lnSpc>
            </a:pPr>
            <a:endParaRPr lang="en-US" sz="2800" dirty="0"/>
          </a:p>
          <a:p>
            <a:pPr lvl="0" algn="just">
              <a:lnSpc>
                <a:spcPct val="150000"/>
              </a:lnSpc>
              <a:buNone/>
            </a:pPr>
            <a:r>
              <a:rPr lang="en-US" sz="2800" dirty="0"/>
              <a:t>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rmAutofit/>
          </a:bodyPr>
          <a:lstStyle/>
          <a:p>
            <a:r>
              <a:rPr lang="en-US" sz="4000" b="1" dirty="0"/>
              <a:t>Construction Law:</a:t>
            </a:r>
            <a:endParaRPr lang="en-US" sz="4000" dirty="0"/>
          </a:p>
        </p:txBody>
      </p:sp>
      <p:sp>
        <p:nvSpPr>
          <p:cNvPr id="3" name="Content Placeholder 2"/>
          <p:cNvSpPr>
            <a:spLocks noGrp="1"/>
          </p:cNvSpPr>
          <p:nvPr>
            <p:ph idx="1"/>
          </p:nvPr>
        </p:nvSpPr>
        <p:spPr>
          <a:xfrm>
            <a:off x="1143000" y="1143000"/>
            <a:ext cx="7790688" cy="4800600"/>
          </a:xfrm>
        </p:spPr>
        <p:txBody>
          <a:bodyPr>
            <a:noAutofit/>
          </a:bodyPr>
          <a:lstStyle/>
          <a:p>
            <a:pPr marL="19050" indent="-19050" algn="just">
              <a:lnSpc>
                <a:spcPct val="150000"/>
              </a:lnSpc>
              <a:buNone/>
            </a:pPr>
            <a:r>
              <a:rPr lang="en-US" sz="3600" dirty="0"/>
              <a:t>The laws pertaining to construction contract applied to construction activities/ operations is termed as ‘Construction Law’. </a:t>
            </a:r>
          </a:p>
          <a:p>
            <a:pPr algn="just">
              <a:lnSpc>
                <a:spcPct val="150000"/>
              </a:lnSpc>
              <a:buNone/>
            </a:pPr>
            <a:endParaRPr lang="en-US" sz="2800" dirty="0"/>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rmAutofit/>
          </a:bodyPr>
          <a:lstStyle/>
          <a:p>
            <a:r>
              <a:rPr lang="en-US" sz="4000" b="1" dirty="0"/>
              <a:t>Construction Law:</a:t>
            </a:r>
          </a:p>
        </p:txBody>
      </p:sp>
      <p:sp>
        <p:nvSpPr>
          <p:cNvPr id="3" name="Content Placeholder 2"/>
          <p:cNvSpPr>
            <a:spLocks noGrp="1"/>
          </p:cNvSpPr>
          <p:nvPr>
            <p:ph idx="1"/>
          </p:nvPr>
        </p:nvSpPr>
        <p:spPr>
          <a:xfrm>
            <a:off x="1143000" y="1143000"/>
            <a:ext cx="7790688" cy="4800600"/>
          </a:xfrm>
        </p:spPr>
        <p:txBody>
          <a:bodyPr>
            <a:noAutofit/>
          </a:bodyPr>
          <a:lstStyle/>
          <a:p>
            <a:pPr algn="just">
              <a:lnSpc>
                <a:spcPct val="150000"/>
              </a:lnSpc>
            </a:pPr>
            <a:r>
              <a:rPr lang="en-US" sz="2800" dirty="0"/>
              <a:t>The  Construction Law is a branch of law that deals with matters relating to building construction, engineering and related fields.</a:t>
            </a:r>
          </a:p>
          <a:p>
            <a:pPr algn="just">
              <a:lnSpc>
                <a:spcPct val="150000"/>
              </a:lnSpc>
            </a:pPr>
            <a:r>
              <a:rPr lang="en-US" sz="2800" dirty="0"/>
              <a:t>It is a mix of various laws, regulations and covers a wide range of legal issues dealing with many aspects related to construction contracts , </a:t>
            </a:r>
            <a:r>
              <a:rPr lang="en-US" sz="2800" dirty="0" err="1"/>
              <a:t>labour</a:t>
            </a:r>
            <a:r>
              <a:rPr lang="en-US" sz="2800" dirty="0"/>
              <a:t> , trade.</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rmAutofit/>
          </a:bodyPr>
          <a:lstStyle/>
          <a:p>
            <a:r>
              <a:rPr lang="en-US" b="1" dirty="0"/>
              <a:t>Construction Law:</a:t>
            </a:r>
          </a:p>
        </p:txBody>
      </p:sp>
      <p:sp>
        <p:nvSpPr>
          <p:cNvPr id="3" name="Content Placeholder 2"/>
          <p:cNvSpPr>
            <a:spLocks noGrp="1"/>
          </p:cNvSpPr>
          <p:nvPr>
            <p:ph idx="1"/>
          </p:nvPr>
        </p:nvSpPr>
        <p:spPr>
          <a:xfrm>
            <a:off x="1143000" y="1143000"/>
            <a:ext cx="7790688" cy="4800600"/>
          </a:xfrm>
        </p:spPr>
        <p:txBody>
          <a:bodyPr>
            <a:noAutofit/>
          </a:bodyPr>
          <a:lstStyle/>
          <a:p>
            <a:pPr algn="just">
              <a:lnSpc>
                <a:spcPct val="150000"/>
              </a:lnSpc>
            </a:pPr>
            <a:r>
              <a:rPr lang="en-US" sz="2800" dirty="0"/>
              <a:t>Construction Contracts need to comply and fulfill with certain statutory requirements. </a:t>
            </a:r>
          </a:p>
          <a:p>
            <a:pPr algn="just">
              <a:lnSpc>
                <a:spcPct val="150000"/>
              </a:lnSpc>
            </a:pPr>
            <a:r>
              <a:rPr lang="en-US" sz="2800" dirty="0"/>
              <a:t>As a general requirement the construction contracts must adhere to Indian Contract Act 1872 and to be legally enforceable. </a:t>
            </a:r>
          </a:p>
          <a:p>
            <a:pPr algn="just">
              <a:lnSpc>
                <a:spcPct val="150000"/>
              </a:lnSpc>
            </a:pPr>
            <a:r>
              <a:rPr lang="en-US" sz="2800" dirty="0"/>
              <a:t>If any term is not legally enforceable then the contract becomes void to that extent with rest being valid and enforceable.</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rmAutofit/>
          </a:bodyPr>
          <a:lstStyle/>
          <a:p>
            <a:r>
              <a:rPr lang="en-US" b="1" dirty="0"/>
              <a:t>Construction Law:</a:t>
            </a:r>
          </a:p>
        </p:txBody>
      </p:sp>
      <p:sp>
        <p:nvSpPr>
          <p:cNvPr id="3" name="Content Placeholder 2"/>
          <p:cNvSpPr>
            <a:spLocks noGrp="1"/>
          </p:cNvSpPr>
          <p:nvPr>
            <p:ph idx="1"/>
          </p:nvPr>
        </p:nvSpPr>
        <p:spPr>
          <a:xfrm>
            <a:off x="1143000" y="914400"/>
            <a:ext cx="7790688" cy="4800600"/>
          </a:xfrm>
        </p:spPr>
        <p:txBody>
          <a:bodyPr>
            <a:noAutofit/>
          </a:bodyPr>
          <a:lstStyle/>
          <a:p>
            <a:pPr algn="just">
              <a:lnSpc>
                <a:spcPct val="150000"/>
              </a:lnSpc>
            </a:pPr>
            <a:r>
              <a:rPr lang="en-US" sz="2800" dirty="0"/>
              <a:t>The construction contracts should comply with </a:t>
            </a:r>
            <a:r>
              <a:rPr lang="en-US" sz="2800" dirty="0" err="1"/>
              <a:t>labour</a:t>
            </a:r>
            <a:r>
              <a:rPr lang="en-US" sz="2800" dirty="0"/>
              <a:t> rules and regulations during construction operations. </a:t>
            </a:r>
          </a:p>
          <a:p>
            <a:pPr algn="just">
              <a:lnSpc>
                <a:spcPct val="150000"/>
              </a:lnSpc>
            </a:pPr>
            <a:r>
              <a:rPr lang="en-US" sz="2800" dirty="0" err="1"/>
              <a:t>Labourers</a:t>
            </a:r>
            <a:r>
              <a:rPr lang="en-US" sz="2800" dirty="0"/>
              <a:t> get legal entitlement to certain statutory benefits and fair treatment at the hands of employers/ contractors. </a:t>
            </a:r>
          </a:p>
          <a:p>
            <a:pPr algn="just">
              <a:lnSpc>
                <a:spcPct val="150000"/>
              </a:lnSpc>
            </a:pPr>
            <a:r>
              <a:rPr lang="en-US" sz="2800" dirty="0"/>
              <a:t>The Project Owners as Employers and Contractors are required to comply with relevant </a:t>
            </a:r>
            <a:r>
              <a:rPr lang="en-US" sz="2800" dirty="0" err="1"/>
              <a:t>labour</a:t>
            </a:r>
            <a:r>
              <a:rPr lang="en-US" sz="2800" dirty="0"/>
              <a:t> legislations in force.</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rmAutofit/>
          </a:bodyPr>
          <a:lstStyle/>
          <a:p>
            <a:r>
              <a:rPr lang="en-US" b="1" dirty="0"/>
              <a:t>Construction Law:</a:t>
            </a:r>
          </a:p>
        </p:txBody>
      </p:sp>
      <p:sp>
        <p:nvSpPr>
          <p:cNvPr id="3" name="Content Placeholder 2"/>
          <p:cNvSpPr>
            <a:spLocks noGrp="1"/>
          </p:cNvSpPr>
          <p:nvPr>
            <p:ph idx="1"/>
          </p:nvPr>
        </p:nvSpPr>
        <p:spPr>
          <a:xfrm>
            <a:off x="1143000" y="1066800"/>
            <a:ext cx="7790688" cy="4800600"/>
          </a:xfrm>
        </p:spPr>
        <p:txBody>
          <a:bodyPr>
            <a:noAutofit/>
          </a:bodyPr>
          <a:lstStyle/>
          <a:p>
            <a:pPr algn="just">
              <a:lnSpc>
                <a:spcPct val="150000"/>
              </a:lnSpc>
            </a:pPr>
            <a:r>
              <a:rPr lang="en-US" sz="2800" dirty="0"/>
              <a:t>Such legislations relate to matters of employment, working conditions, wages etc.</a:t>
            </a:r>
          </a:p>
          <a:p>
            <a:pPr algn="just">
              <a:lnSpc>
                <a:spcPct val="150000"/>
              </a:lnSpc>
            </a:pPr>
            <a:r>
              <a:rPr lang="en-US" sz="2800" dirty="0"/>
              <a:t>The onus of complying with such </a:t>
            </a:r>
            <a:r>
              <a:rPr lang="en-US" sz="2800" dirty="0" err="1"/>
              <a:t>labour</a:t>
            </a:r>
            <a:r>
              <a:rPr lang="en-US" sz="2800" dirty="0"/>
              <a:t> laws falls upon an Employer or the contractor depending upon the legislation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rmAutofit/>
          </a:bodyPr>
          <a:lstStyle/>
          <a:p>
            <a:r>
              <a:rPr lang="en-US" b="1" dirty="0"/>
              <a:t>Construction Law(Taxes):</a:t>
            </a:r>
          </a:p>
        </p:txBody>
      </p:sp>
      <p:sp>
        <p:nvSpPr>
          <p:cNvPr id="3" name="Content Placeholder 2"/>
          <p:cNvSpPr>
            <a:spLocks noGrp="1"/>
          </p:cNvSpPr>
          <p:nvPr>
            <p:ph idx="1"/>
          </p:nvPr>
        </p:nvSpPr>
        <p:spPr>
          <a:xfrm>
            <a:off x="1143000" y="914400"/>
            <a:ext cx="7790688" cy="4800600"/>
          </a:xfrm>
        </p:spPr>
        <p:txBody>
          <a:bodyPr>
            <a:noAutofit/>
          </a:bodyPr>
          <a:lstStyle/>
          <a:p>
            <a:pPr algn="just">
              <a:lnSpc>
                <a:spcPct val="150000"/>
              </a:lnSpc>
            </a:pPr>
            <a:r>
              <a:rPr lang="en-US" sz="2800" dirty="0"/>
              <a:t>During operation of construction contracts the project owners/ employers responsible for paying any sum to contractor for carrying out any work including supply of </a:t>
            </a:r>
            <a:r>
              <a:rPr lang="en-US" sz="2800" dirty="0" err="1"/>
              <a:t>labour</a:t>
            </a:r>
            <a:r>
              <a:rPr lang="en-US" sz="2800" dirty="0"/>
              <a:t> is required to deduct tax while making payments. </a:t>
            </a:r>
          </a:p>
          <a:p>
            <a:pPr algn="just">
              <a:lnSpc>
                <a:spcPct val="150000"/>
              </a:lnSpc>
            </a:pPr>
            <a:r>
              <a:rPr lang="en-US" sz="2800" dirty="0"/>
              <a:t>Such tax deductions are termed as Tax deducted at source (TDS) under Income tax Act.</a:t>
            </a:r>
          </a:p>
          <a:p>
            <a:pPr algn="just">
              <a:lnSpc>
                <a:spcPct val="150000"/>
              </a:lnSpc>
            </a:pPr>
            <a:endParaRPr lang="en-US" sz="2800" dirty="0"/>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rmAutofit/>
          </a:bodyPr>
          <a:lstStyle/>
          <a:p>
            <a:r>
              <a:rPr lang="en-US" b="1" dirty="0"/>
              <a:t>Construction Law(Taxes):</a:t>
            </a:r>
          </a:p>
        </p:txBody>
      </p:sp>
      <p:sp>
        <p:nvSpPr>
          <p:cNvPr id="3" name="Content Placeholder 2"/>
          <p:cNvSpPr>
            <a:spLocks noGrp="1"/>
          </p:cNvSpPr>
          <p:nvPr>
            <p:ph idx="1"/>
          </p:nvPr>
        </p:nvSpPr>
        <p:spPr>
          <a:xfrm>
            <a:off x="1143000" y="1066800"/>
            <a:ext cx="7790688" cy="4800600"/>
          </a:xfrm>
        </p:spPr>
        <p:txBody>
          <a:bodyPr>
            <a:noAutofit/>
          </a:bodyPr>
          <a:lstStyle/>
          <a:p>
            <a:pPr algn="just">
              <a:lnSpc>
                <a:spcPct val="150000"/>
              </a:lnSpc>
            </a:pPr>
            <a:r>
              <a:rPr lang="en-US" sz="2800" dirty="0"/>
              <a:t>Earlier that is prior to 1 July 2017 there were various types of taxes applicable like VAT, Service tax etc. for construction contracts categorized as woks contracts. </a:t>
            </a:r>
          </a:p>
          <a:p>
            <a:pPr algn="just">
              <a:lnSpc>
                <a:spcPct val="150000"/>
              </a:lnSpc>
            </a:pPr>
            <a:r>
              <a:rPr lang="en-US" sz="2800" dirty="0"/>
              <a:t>Now from 1</a:t>
            </a:r>
            <a:r>
              <a:rPr lang="en-US" sz="2800" baseline="30000" dirty="0"/>
              <a:t>st</a:t>
            </a:r>
            <a:r>
              <a:rPr lang="en-US" sz="2800" dirty="0"/>
              <a:t> July 2017 onwards Goods and Service tax (GST) is applicable.</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rmAutofit/>
          </a:bodyPr>
          <a:lstStyle/>
          <a:p>
            <a:r>
              <a:rPr lang="en-US" b="1" dirty="0"/>
              <a:t>Construction Law (HSE):</a:t>
            </a:r>
          </a:p>
        </p:txBody>
      </p:sp>
      <p:sp>
        <p:nvSpPr>
          <p:cNvPr id="3" name="Content Placeholder 2"/>
          <p:cNvSpPr>
            <a:spLocks noGrp="1"/>
          </p:cNvSpPr>
          <p:nvPr>
            <p:ph idx="1"/>
          </p:nvPr>
        </p:nvSpPr>
        <p:spPr>
          <a:xfrm>
            <a:off x="1143000" y="1066800"/>
            <a:ext cx="7790688" cy="4800600"/>
          </a:xfrm>
        </p:spPr>
        <p:txBody>
          <a:bodyPr>
            <a:noAutofit/>
          </a:bodyPr>
          <a:lstStyle/>
          <a:p>
            <a:pPr algn="just">
              <a:lnSpc>
                <a:spcPct val="170000"/>
              </a:lnSpc>
            </a:pPr>
            <a:r>
              <a:rPr lang="en-US" sz="2800" dirty="0"/>
              <a:t>Again the construction contracts shall comply with HSE aspects ( Health, Safety and Environment) depending upon the nature of construction, operations involved.</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232E747-236A-B426-32B3-62F30E8531F4}"/>
              </a:ext>
            </a:extLst>
          </p:cNvPr>
          <p:cNvSpPr>
            <a:spLocks noGrp="1"/>
          </p:cNvSpPr>
          <p:nvPr>
            <p:ph idx="1"/>
          </p:nvPr>
        </p:nvSpPr>
        <p:spPr>
          <a:xfrm>
            <a:off x="629281" y="438120"/>
            <a:ext cx="7885440" cy="5788800"/>
          </a:xfrm>
        </p:spPr>
        <p:txBody>
          <a:bodyPr>
            <a:normAutofit fontScale="92500" lnSpcReduction="20000"/>
          </a:bodyPr>
          <a:lstStyle/>
          <a:p>
            <a:pPr marL="0" indent="0" algn="ctr">
              <a:lnSpc>
                <a:spcPct val="160000"/>
              </a:lnSpc>
              <a:buNone/>
              <a:defRPr/>
            </a:pPr>
            <a:r>
              <a:rPr lang="en-IN" sz="3999" dirty="0">
                <a:solidFill>
                  <a:srgbClr val="C00000"/>
                </a:solidFill>
                <a:cs typeface="Times New Roman" panose="02020603050405020304" pitchFamily="18" charset="0"/>
              </a:rPr>
              <a:t>Uttarakhand Public Works Dept.</a:t>
            </a:r>
            <a:r>
              <a:rPr lang="en-IN" sz="3999" dirty="0">
                <a:solidFill>
                  <a:srgbClr val="00B050"/>
                </a:solidFill>
                <a:cs typeface="Times New Roman" panose="02020603050405020304" pitchFamily="18" charset="0"/>
              </a:rPr>
              <a:t> </a:t>
            </a:r>
          </a:p>
          <a:p>
            <a:pPr marL="0" indent="0" algn="ctr">
              <a:spcBef>
                <a:spcPts val="0"/>
              </a:spcBef>
              <a:buNone/>
              <a:defRPr/>
            </a:pPr>
            <a:endParaRPr lang="en-IN" sz="3599" dirty="0">
              <a:solidFill>
                <a:srgbClr val="0070C0"/>
              </a:solidFill>
              <a:cs typeface="Times New Roman" panose="02020603050405020304" pitchFamily="18" charset="0"/>
            </a:endParaRPr>
          </a:p>
          <a:p>
            <a:pPr marL="0" indent="0" algn="ctr">
              <a:spcBef>
                <a:spcPts val="0"/>
              </a:spcBef>
              <a:spcAft>
                <a:spcPts val="1200"/>
              </a:spcAft>
              <a:buNone/>
              <a:defRPr/>
            </a:pPr>
            <a:r>
              <a:rPr lang="en-IN" sz="3599" dirty="0">
                <a:solidFill>
                  <a:srgbClr val="FF0000"/>
                </a:solidFill>
                <a:cs typeface="Times New Roman" panose="02020603050405020304" pitchFamily="18" charset="0"/>
              </a:rPr>
              <a:t>Construction Law and Statutory </a:t>
            </a:r>
          </a:p>
          <a:p>
            <a:pPr marL="0" indent="0" algn="ctr">
              <a:spcBef>
                <a:spcPts val="0"/>
              </a:spcBef>
              <a:spcAft>
                <a:spcPts val="1200"/>
              </a:spcAft>
              <a:buNone/>
              <a:defRPr/>
            </a:pPr>
            <a:r>
              <a:rPr lang="en-IN" sz="3599" dirty="0">
                <a:solidFill>
                  <a:srgbClr val="FF0000"/>
                </a:solidFill>
                <a:cs typeface="Times New Roman" panose="02020603050405020304" pitchFamily="18" charset="0"/>
              </a:rPr>
              <a:t>Compliance </a:t>
            </a:r>
          </a:p>
          <a:p>
            <a:pPr marL="0" indent="0" algn="ctr">
              <a:spcBef>
                <a:spcPts val="0"/>
              </a:spcBef>
              <a:buNone/>
              <a:defRPr/>
            </a:pPr>
            <a:endParaRPr lang="en-IN" sz="3599" dirty="0">
              <a:solidFill>
                <a:srgbClr val="FF0000"/>
              </a:solidFill>
              <a:cs typeface="Times New Roman" panose="02020603050405020304" pitchFamily="18" charset="0"/>
            </a:endParaRPr>
          </a:p>
          <a:p>
            <a:pPr marL="0" indent="0" algn="ctr">
              <a:spcBef>
                <a:spcPts val="0"/>
              </a:spcBef>
              <a:spcAft>
                <a:spcPts val="1200"/>
              </a:spcAft>
              <a:buNone/>
              <a:defRPr/>
            </a:pPr>
            <a:r>
              <a:rPr lang="en-IN" sz="3599" dirty="0">
                <a:solidFill>
                  <a:srgbClr val="FF0000"/>
                </a:solidFill>
                <a:cs typeface="Times New Roman" panose="02020603050405020304" pitchFamily="18" charset="0"/>
              </a:rPr>
              <a:t> </a:t>
            </a:r>
            <a:r>
              <a:rPr lang="en-IN" sz="3599" dirty="0">
                <a:solidFill>
                  <a:srgbClr val="0070C0"/>
                </a:solidFill>
                <a:cs typeface="Times New Roman" panose="02020603050405020304" pitchFamily="18" charset="0"/>
              </a:rPr>
              <a:t>Two Days Work shop on </a:t>
            </a:r>
          </a:p>
          <a:p>
            <a:pPr marL="0" indent="0" algn="ctr">
              <a:spcBef>
                <a:spcPts val="0"/>
              </a:spcBef>
              <a:spcAft>
                <a:spcPts val="1200"/>
              </a:spcAft>
              <a:buNone/>
              <a:defRPr/>
            </a:pPr>
            <a:r>
              <a:rPr lang="en-IN" sz="3599" dirty="0">
                <a:solidFill>
                  <a:srgbClr val="0070C0"/>
                </a:solidFill>
                <a:cs typeface="Times New Roman" panose="02020603050405020304" pitchFamily="18" charset="0"/>
              </a:rPr>
              <a:t>  Contract Management </a:t>
            </a:r>
            <a:r>
              <a:rPr lang="en-IN" sz="3599" dirty="0">
                <a:solidFill>
                  <a:srgbClr val="FF0000"/>
                </a:solidFill>
                <a:cs typeface="Times New Roman" panose="02020603050405020304" pitchFamily="18" charset="0"/>
              </a:rPr>
              <a:t> </a:t>
            </a:r>
          </a:p>
          <a:p>
            <a:pPr marL="0" indent="0" algn="ctr">
              <a:lnSpc>
                <a:spcPct val="160000"/>
              </a:lnSpc>
              <a:buNone/>
              <a:defRPr/>
            </a:pPr>
            <a:r>
              <a:rPr lang="en-IN" sz="3599" dirty="0">
                <a:solidFill>
                  <a:srgbClr val="00B050"/>
                </a:solidFill>
                <a:cs typeface="Times New Roman" panose="02020603050405020304" pitchFamily="18" charset="0"/>
              </a:rPr>
              <a:t>5-6 January 2024  Dehradun</a:t>
            </a:r>
          </a:p>
          <a:p>
            <a:pPr marL="0" indent="0" algn="ctr">
              <a:lnSpc>
                <a:spcPct val="160000"/>
              </a:lnSpc>
              <a:buNone/>
              <a:defRPr/>
            </a:pPr>
            <a:r>
              <a:rPr lang="en-IN" sz="3599" dirty="0" err="1">
                <a:solidFill>
                  <a:srgbClr val="00B050"/>
                </a:solidFill>
                <a:cs typeface="Times New Roman" panose="02020603050405020304" pitchFamily="18" charset="0"/>
              </a:rPr>
              <a:t>Dr.</a:t>
            </a:r>
            <a:r>
              <a:rPr lang="en-IN" sz="3599" dirty="0">
                <a:solidFill>
                  <a:srgbClr val="00B050"/>
                </a:solidFill>
                <a:cs typeface="Times New Roman" panose="02020603050405020304" pitchFamily="18" charset="0"/>
              </a:rPr>
              <a:t> Sridhar Mothe </a:t>
            </a:r>
          </a:p>
          <a:p>
            <a:pPr algn="just">
              <a:lnSpc>
                <a:spcPct val="160000"/>
              </a:lnSpc>
              <a:buFont typeface="Wingdings" panose="05000000000000000000" pitchFamily="2" charset="2"/>
              <a:buChar char="Ø"/>
              <a:defRPr/>
            </a:pPr>
            <a:endParaRPr lang="en-IN" sz="3599" dirty="0">
              <a:cs typeface="Times New Roman" panose="02020603050405020304" pitchFamily="18" charset="0"/>
            </a:endParaRPr>
          </a:p>
          <a:p>
            <a:pPr algn="just">
              <a:lnSpc>
                <a:spcPct val="160000"/>
              </a:lnSpc>
              <a:buFont typeface="Wingdings" panose="05000000000000000000" pitchFamily="2" charset="2"/>
              <a:buChar char="Ø"/>
              <a:defRPr/>
            </a:pPr>
            <a:endParaRPr lang="en-IN" sz="3599" dirty="0">
              <a:cs typeface="Times New Roman" panose="02020603050405020304" pitchFamily="18" charset="0"/>
            </a:endParaRPr>
          </a:p>
          <a:p>
            <a:pPr algn="just">
              <a:lnSpc>
                <a:spcPct val="150000"/>
              </a:lnSpc>
              <a:buFont typeface="Wingdings" panose="05000000000000000000" pitchFamily="2" charset="2"/>
              <a:buChar char="Ø"/>
              <a:defRPr/>
            </a:pPr>
            <a:endParaRPr lang="en-IN" dirty="0">
              <a:cs typeface="Times New Roman" panose="02020603050405020304" pitchFamily="18" charset="0"/>
            </a:endParaRPr>
          </a:p>
          <a:p>
            <a:pPr marL="0" indent="0">
              <a:buNone/>
              <a:defRPr/>
            </a:pPr>
            <a:endParaRPr lang="en-IN" dirty="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143000"/>
          </a:xfrm>
        </p:spPr>
        <p:txBody>
          <a:bodyPr>
            <a:normAutofit fontScale="90000"/>
          </a:bodyPr>
          <a:lstStyle/>
          <a:p>
            <a:r>
              <a:rPr lang="en-US" dirty="0"/>
              <a:t>List of applicable laws/ statutes for compliance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20</a:t>
            </a:fld>
            <a:endParaRPr lang="en-US"/>
          </a:p>
        </p:txBody>
      </p:sp>
      <p:graphicFrame>
        <p:nvGraphicFramePr>
          <p:cNvPr id="5" name="Table 4"/>
          <p:cNvGraphicFramePr>
            <a:graphicFrameLocks noGrp="1"/>
          </p:cNvGraphicFramePr>
          <p:nvPr/>
        </p:nvGraphicFramePr>
        <p:xfrm>
          <a:off x="1295400" y="1676400"/>
          <a:ext cx="7562088" cy="4629149"/>
        </p:xfrm>
        <a:graphic>
          <a:graphicData uri="http://schemas.openxmlformats.org/drawingml/2006/table">
            <a:tbl>
              <a:tblPr/>
              <a:tblGrid>
                <a:gridCol w="1057480">
                  <a:extLst>
                    <a:ext uri="{9D8B030D-6E8A-4147-A177-3AD203B41FA5}">
                      <a16:colId xmlns:a16="http://schemas.microsoft.com/office/drawing/2014/main" val="20000"/>
                    </a:ext>
                  </a:extLst>
                </a:gridCol>
                <a:gridCol w="4472262">
                  <a:extLst>
                    <a:ext uri="{9D8B030D-6E8A-4147-A177-3AD203B41FA5}">
                      <a16:colId xmlns:a16="http://schemas.microsoft.com/office/drawing/2014/main" val="20001"/>
                    </a:ext>
                  </a:extLst>
                </a:gridCol>
                <a:gridCol w="2032346">
                  <a:extLst>
                    <a:ext uri="{9D8B030D-6E8A-4147-A177-3AD203B41FA5}">
                      <a16:colId xmlns:a16="http://schemas.microsoft.com/office/drawing/2014/main" val="20002"/>
                    </a:ext>
                  </a:extLst>
                </a:gridCol>
              </a:tblGrid>
              <a:tr h="661307">
                <a:tc>
                  <a:txBody>
                    <a:bodyPr/>
                    <a:lstStyle/>
                    <a:p>
                      <a:pPr algn="ctr" fontAlgn="ctr"/>
                      <a:r>
                        <a:rPr lang="en-US" sz="2000" b="1" i="0" u="none" strike="noStrike" dirty="0" err="1">
                          <a:solidFill>
                            <a:srgbClr val="000000"/>
                          </a:solidFill>
                          <a:latin typeface="+mn-lt"/>
                        </a:rPr>
                        <a:t>S.No</a:t>
                      </a:r>
                      <a:endParaRPr lang="en-US"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2000" b="1" i="0" u="none" strike="noStrike" dirty="0">
                          <a:solidFill>
                            <a:srgbClr val="000000"/>
                          </a:solidFill>
                          <a:latin typeface="+mn-lt"/>
                        </a:rPr>
                        <a:t>Name of Act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2000" b="1" i="0" u="none" strike="noStrike" dirty="0">
                          <a:solidFill>
                            <a:srgbClr val="000000"/>
                          </a:solidFill>
                          <a:latin typeface="+mn-lt"/>
                        </a:rPr>
                        <a:t>Year Of Enactment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661307">
                <a:tc>
                  <a:txBody>
                    <a:bodyPr/>
                    <a:lstStyle/>
                    <a:p>
                      <a:pPr algn="ctr" fontAlgn="ctr"/>
                      <a:r>
                        <a:rPr lang="en-US" sz="2000" b="0" i="0" u="none" strike="noStrike">
                          <a:solidFill>
                            <a:srgbClr val="000000"/>
                          </a:solidFill>
                          <a:latin typeface="+mn-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mn-lt"/>
                        </a:rPr>
                        <a:t>Factories Act 1948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mn-lt"/>
                        </a:rPr>
                        <a:t>1948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1307">
                <a:tc>
                  <a:txBody>
                    <a:bodyPr/>
                    <a:lstStyle/>
                    <a:p>
                      <a:pPr algn="ctr" fontAlgn="ctr"/>
                      <a:r>
                        <a:rPr lang="en-US" sz="2000" b="0" i="0" u="none" strike="noStrike">
                          <a:solidFill>
                            <a:srgbClr val="000000"/>
                          </a:solidFill>
                          <a:latin typeface="+mn-lt"/>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mn-lt"/>
                        </a:rPr>
                        <a:t>Minimum wages Act, 1948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mn-lt"/>
                        </a:rPr>
                        <a:t>1948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61307">
                <a:tc>
                  <a:txBody>
                    <a:bodyPr/>
                    <a:lstStyle/>
                    <a:p>
                      <a:pPr algn="ctr" fontAlgn="ctr"/>
                      <a:r>
                        <a:rPr lang="en-US" sz="2000" b="0" i="0" u="none" strike="noStrike">
                          <a:solidFill>
                            <a:srgbClr val="000000"/>
                          </a:solidFill>
                          <a:latin typeface="+mn-lt"/>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mn-lt"/>
                        </a:rPr>
                        <a:t>Payment of Bonus act,1965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mn-lt"/>
                        </a:rPr>
                        <a:t>1965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61307">
                <a:tc>
                  <a:txBody>
                    <a:bodyPr/>
                    <a:lstStyle/>
                    <a:p>
                      <a:pPr algn="ctr" fontAlgn="ctr"/>
                      <a:r>
                        <a:rPr lang="en-US" sz="2000" b="0" i="0" u="none" strike="noStrike">
                          <a:solidFill>
                            <a:srgbClr val="000000"/>
                          </a:solidFill>
                          <a:latin typeface="+mn-lt"/>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latin typeface="+mn-lt"/>
                        </a:rPr>
                        <a:t>Contract </a:t>
                      </a:r>
                      <a:r>
                        <a:rPr lang="en-US" sz="2000" b="0" i="0" u="none" strike="noStrike" dirty="0" err="1">
                          <a:solidFill>
                            <a:srgbClr val="000000"/>
                          </a:solidFill>
                          <a:latin typeface="+mn-lt"/>
                        </a:rPr>
                        <a:t>Labour</a:t>
                      </a:r>
                      <a:r>
                        <a:rPr lang="en-US" sz="2000" b="0" i="0" u="none" strike="noStrike" dirty="0">
                          <a:solidFill>
                            <a:srgbClr val="000000"/>
                          </a:solidFill>
                          <a:latin typeface="+mn-lt"/>
                        </a:rPr>
                        <a:t> Act (R&amp;A), 1970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mn-lt"/>
                        </a:rPr>
                        <a:t>1970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61307">
                <a:tc>
                  <a:txBody>
                    <a:bodyPr/>
                    <a:lstStyle/>
                    <a:p>
                      <a:pPr algn="ctr" fontAlgn="ctr"/>
                      <a:r>
                        <a:rPr lang="en-US" sz="2000" b="0" i="0" u="none" strike="noStrike">
                          <a:solidFill>
                            <a:srgbClr val="000000"/>
                          </a:solidFill>
                          <a:latin typeface="+mn-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mn-lt"/>
                        </a:rPr>
                        <a:t>Inter- state Migrant workmen Act, 1979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mn-lt"/>
                        </a:rPr>
                        <a:t>1979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61307">
                <a:tc>
                  <a:txBody>
                    <a:bodyPr/>
                    <a:lstStyle/>
                    <a:p>
                      <a:pPr algn="ctr" fontAlgn="ctr"/>
                      <a:r>
                        <a:rPr lang="en-US" sz="2000" b="0" i="0" u="none" strike="noStrike">
                          <a:solidFill>
                            <a:srgbClr val="000000"/>
                          </a:solidFill>
                          <a:latin typeface="+mn-lt"/>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mn-lt"/>
                        </a:rPr>
                        <a:t>Building and other construction workers act 1996 and Rules 1998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mn-lt"/>
                        </a:rPr>
                        <a:t>1996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21</a:t>
            </a:fld>
            <a:endParaRPr lang="en-US"/>
          </a:p>
        </p:txBody>
      </p:sp>
      <p:graphicFrame>
        <p:nvGraphicFramePr>
          <p:cNvPr id="5" name="Table 4"/>
          <p:cNvGraphicFramePr>
            <a:graphicFrameLocks noGrp="1"/>
          </p:cNvGraphicFramePr>
          <p:nvPr/>
        </p:nvGraphicFramePr>
        <p:xfrm>
          <a:off x="1295400" y="304800"/>
          <a:ext cx="7562088" cy="5290456"/>
        </p:xfrm>
        <a:graphic>
          <a:graphicData uri="http://schemas.openxmlformats.org/drawingml/2006/table">
            <a:tbl>
              <a:tblPr/>
              <a:tblGrid>
                <a:gridCol w="1057480">
                  <a:extLst>
                    <a:ext uri="{9D8B030D-6E8A-4147-A177-3AD203B41FA5}">
                      <a16:colId xmlns:a16="http://schemas.microsoft.com/office/drawing/2014/main" val="20000"/>
                    </a:ext>
                  </a:extLst>
                </a:gridCol>
                <a:gridCol w="4472262">
                  <a:extLst>
                    <a:ext uri="{9D8B030D-6E8A-4147-A177-3AD203B41FA5}">
                      <a16:colId xmlns:a16="http://schemas.microsoft.com/office/drawing/2014/main" val="20001"/>
                    </a:ext>
                  </a:extLst>
                </a:gridCol>
                <a:gridCol w="2032346">
                  <a:extLst>
                    <a:ext uri="{9D8B030D-6E8A-4147-A177-3AD203B41FA5}">
                      <a16:colId xmlns:a16="http://schemas.microsoft.com/office/drawing/2014/main" val="20002"/>
                    </a:ext>
                  </a:extLst>
                </a:gridCol>
              </a:tblGrid>
              <a:tr h="661307">
                <a:tc>
                  <a:txBody>
                    <a:bodyPr/>
                    <a:lstStyle/>
                    <a:p>
                      <a:pPr algn="ctr" fontAlgn="ctr"/>
                      <a:r>
                        <a:rPr lang="en-US" sz="2000" b="1" i="0" u="none" strike="noStrike" dirty="0" err="1">
                          <a:solidFill>
                            <a:srgbClr val="000000"/>
                          </a:solidFill>
                          <a:latin typeface="+mn-lt"/>
                        </a:rPr>
                        <a:t>S.No</a:t>
                      </a:r>
                      <a:endParaRPr lang="en-US"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en-US" sz="2000" b="1" i="0" u="none" strike="noStrike" dirty="0">
                          <a:solidFill>
                            <a:srgbClr val="000000"/>
                          </a:solidFill>
                          <a:latin typeface="+mn-lt"/>
                        </a:rPr>
                        <a:t>Name of Act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2000" b="1" i="0" u="none" strike="noStrike" dirty="0">
                          <a:solidFill>
                            <a:srgbClr val="000000"/>
                          </a:solidFill>
                          <a:latin typeface="+mn-lt"/>
                        </a:rPr>
                        <a:t>Year Of Enactment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661307">
                <a:tc>
                  <a:txBody>
                    <a:bodyPr/>
                    <a:lstStyle/>
                    <a:p>
                      <a:pPr algn="ctr" fontAlgn="ctr"/>
                      <a:r>
                        <a:rPr lang="en-US" sz="2000" b="0" i="0" u="none" strike="noStrike" dirty="0">
                          <a:solidFill>
                            <a:srgbClr val="000000"/>
                          </a:solidFill>
                          <a:latin typeface="+mn-lt"/>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baseline="0" dirty="0">
                          <a:solidFill>
                            <a:srgbClr val="000000"/>
                          </a:solidFill>
                          <a:latin typeface="+mn-lt"/>
                        </a:rPr>
                        <a:t> Payment of Wages Act 1936</a:t>
                      </a:r>
                      <a:endParaRPr lang="en-US"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mn-lt"/>
                        </a:rPr>
                        <a:t>1936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1307">
                <a:tc>
                  <a:txBody>
                    <a:bodyPr/>
                    <a:lstStyle/>
                    <a:p>
                      <a:pPr algn="ctr" fontAlgn="ctr"/>
                      <a:r>
                        <a:rPr lang="en-US" sz="2000" b="0" i="0" u="none" strike="noStrike">
                          <a:solidFill>
                            <a:srgbClr val="000000"/>
                          </a:solidFill>
                          <a:latin typeface="+mn-lt"/>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dirty="0">
                          <a:solidFill>
                            <a:srgbClr val="000000"/>
                          </a:solidFill>
                          <a:latin typeface="+mn-lt"/>
                        </a:rPr>
                        <a:t>Employee Provident Fund Act, 1952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mn-lt"/>
                        </a:rPr>
                        <a:t>1952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61307">
                <a:tc>
                  <a:txBody>
                    <a:bodyPr/>
                    <a:lstStyle/>
                    <a:p>
                      <a:pPr algn="ctr" fontAlgn="ctr"/>
                      <a:r>
                        <a:rPr lang="en-US" sz="2000" b="0" i="0" u="none" strike="noStrike">
                          <a:solidFill>
                            <a:srgbClr val="000000"/>
                          </a:solidFill>
                          <a:latin typeface="+mn-lt"/>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baseline="0" dirty="0">
                          <a:solidFill>
                            <a:srgbClr val="000000"/>
                          </a:solidFill>
                          <a:latin typeface="+mn-lt"/>
                        </a:rPr>
                        <a:t> Maternity Benefit </a:t>
                      </a:r>
                      <a:r>
                        <a:rPr lang="en-US" sz="2000" b="0" i="0" u="none" strike="noStrike" dirty="0">
                          <a:solidFill>
                            <a:srgbClr val="000000"/>
                          </a:solidFill>
                          <a:latin typeface="+mn-lt"/>
                        </a:rPr>
                        <a:t> Act, 1961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mn-lt"/>
                        </a:rPr>
                        <a:t>1961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61307">
                <a:tc>
                  <a:txBody>
                    <a:bodyPr/>
                    <a:lstStyle/>
                    <a:p>
                      <a:pPr algn="ctr" fontAlgn="ctr"/>
                      <a:r>
                        <a:rPr lang="en-US" sz="2000" b="0" i="0" u="none" strike="noStrike">
                          <a:solidFill>
                            <a:srgbClr val="000000"/>
                          </a:solidFill>
                          <a:latin typeface="+mn-lt"/>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mn-lt"/>
                        </a:rPr>
                        <a:t>Workmen compensation act 1923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mn-lt"/>
                        </a:rPr>
                        <a:t>1923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61307">
                <a:tc>
                  <a:txBody>
                    <a:bodyPr/>
                    <a:lstStyle/>
                    <a:p>
                      <a:pPr algn="ctr" fontAlgn="ctr"/>
                      <a:r>
                        <a:rPr lang="en-US" sz="2000" b="0" i="0" u="none" strike="noStrike">
                          <a:solidFill>
                            <a:srgbClr val="000000"/>
                          </a:solidFill>
                          <a:latin typeface="+mn-lt"/>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0" i="0" u="none" strike="noStrike">
                          <a:solidFill>
                            <a:srgbClr val="000000"/>
                          </a:solidFill>
                          <a:latin typeface="+mn-lt"/>
                        </a:rPr>
                        <a:t>Payment of Gratuity Act, 1972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latin typeface="+mn-lt"/>
                        </a:rPr>
                        <a:t>1972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61307">
                <a:tc>
                  <a:txBody>
                    <a:bodyPr/>
                    <a:lstStyle/>
                    <a:p>
                      <a:pPr algn="ctr" fontAlgn="ctr"/>
                      <a:r>
                        <a:rPr lang="en-US" sz="2000" b="0" i="0" u="none" strike="noStrike">
                          <a:solidFill>
                            <a:srgbClr val="000000"/>
                          </a:solidFill>
                          <a:latin typeface="+mn-lt"/>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baseline="0" dirty="0">
                          <a:solidFill>
                            <a:srgbClr val="000000"/>
                          </a:solidFill>
                          <a:latin typeface="+mn-lt"/>
                        </a:rPr>
                        <a:t> Equal Remuneration Act 1978</a:t>
                      </a:r>
                      <a:endParaRPr lang="en-US"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mn-lt"/>
                        </a:rPr>
                        <a:t>1978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61307">
                <a:tc>
                  <a:txBody>
                    <a:bodyPr/>
                    <a:lstStyle/>
                    <a:p>
                      <a:pPr algn="ctr" fontAlgn="ctr"/>
                      <a:r>
                        <a:rPr lang="en-US" sz="2000" b="0" i="0" u="none" strike="noStrike" dirty="0">
                          <a:solidFill>
                            <a:srgbClr val="000000"/>
                          </a:solidFill>
                          <a:latin typeface="+mn-lt"/>
                        </a:rPr>
                        <a:t>13,14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baseline="0" dirty="0">
                          <a:solidFill>
                            <a:srgbClr val="000000"/>
                          </a:solidFill>
                          <a:latin typeface="+mn-lt"/>
                        </a:rPr>
                        <a:t> Industrial Disputes Act 1947 &amp; Trade Union Act 1926</a:t>
                      </a:r>
                      <a:endParaRPr lang="en-US"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latin typeface="+mn-lt"/>
                        </a:rPr>
                        <a:t>1947, 1926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Content Placeholder 2"/>
          <p:cNvSpPr>
            <a:spLocks noGrp="1"/>
          </p:cNvSpPr>
          <p:nvPr>
            <p:ph idx="1"/>
          </p:nvPr>
        </p:nvSpPr>
        <p:spPr>
          <a:xfrm>
            <a:off x="1115568" y="5581650"/>
            <a:ext cx="7723632" cy="1047750"/>
          </a:xfrm>
        </p:spPr>
        <p:txBody>
          <a:bodyPr>
            <a:noAutofit/>
          </a:bodyPr>
          <a:lstStyle/>
          <a:p>
            <a:pPr marL="87313" indent="-4763" algn="just">
              <a:buNone/>
            </a:pPr>
            <a:r>
              <a:rPr lang="en-US" sz="2000" i="1" dirty="0"/>
              <a:t>*The above list is not exhaustive on the applicable statutes to be followed and complied with as a statutory requirement but as a general guidance.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568" y="552450"/>
            <a:ext cx="7723632" cy="6076950"/>
          </a:xfrm>
        </p:spPr>
        <p:txBody>
          <a:bodyPr>
            <a:noAutofit/>
          </a:bodyPr>
          <a:lstStyle/>
          <a:p>
            <a:pPr algn="just">
              <a:lnSpc>
                <a:spcPct val="150000"/>
              </a:lnSpc>
            </a:pPr>
            <a:r>
              <a:rPr lang="en-US" sz="2400" dirty="0"/>
              <a:t>There are around 52 statutes and the applicable statutes largely depend  upon the type of construction activity and the operations involved.</a:t>
            </a:r>
          </a:p>
          <a:p>
            <a:pPr algn="just">
              <a:lnSpc>
                <a:spcPct val="150000"/>
              </a:lnSpc>
            </a:pPr>
            <a:r>
              <a:rPr lang="en-US" sz="2400" dirty="0"/>
              <a:t> There are separate legislations for water , types of wastes and environment and chemical usages in operations. Also  for boilers, environment protection there are specific statutes / laws. For Noise and pollution there are  separate laws to be complied with. Like wise for explosives, gas cylinders and petroleum products specific legislations are in force.</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066800" y="1524000"/>
            <a:ext cx="7790688" cy="5105400"/>
          </a:xfrm>
        </p:spPr>
        <p:txBody>
          <a:bodyPr>
            <a:noAutofit/>
          </a:bodyPr>
          <a:lstStyle/>
          <a:p>
            <a:pPr algn="just">
              <a:lnSpc>
                <a:spcPct val="150000"/>
              </a:lnSpc>
            </a:pPr>
            <a:r>
              <a:rPr lang="en-IN" sz="2800" b="1" dirty="0"/>
              <a:t>Workmen compensation Act 1923: </a:t>
            </a:r>
            <a:r>
              <a:rPr lang="en-IN" sz="2800" dirty="0"/>
              <a:t>The Act provides for compensation in case if injury by accident arising out of and during the course of employment.</a:t>
            </a:r>
          </a:p>
          <a:p>
            <a:pPr algn="just">
              <a:lnSpc>
                <a:spcPct val="150000"/>
              </a:lnSpc>
            </a:pPr>
            <a:endParaRPr lang="en-US" dirty="0"/>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447800"/>
            <a:ext cx="7790688" cy="5105400"/>
          </a:xfrm>
        </p:spPr>
        <p:txBody>
          <a:bodyPr>
            <a:noAutofit/>
          </a:bodyPr>
          <a:lstStyle/>
          <a:p>
            <a:pPr algn="just">
              <a:lnSpc>
                <a:spcPct val="150000"/>
              </a:lnSpc>
            </a:pPr>
            <a:r>
              <a:rPr lang="en-IN" sz="2700" b="1" dirty="0"/>
              <a:t>Payment of Gratuity Act 1972: </a:t>
            </a:r>
            <a:r>
              <a:rPr lang="en-IN" sz="2700" dirty="0"/>
              <a:t>Gratuity is payable to an employee under the Act on satisfaction of certain conditions on separation if any employee has completed 5 years’ service or more, or on death, the rate of 15 days wages for every completed year of service. The Act is applicable to all establishments, employing 10 or more employees.</a:t>
            </a:r>
          </a:p>
          <a:p>
            <a:pPr lvl="0">
              <a:lnSpc>
                <a:spcPct val="150000"/>
              </a:lnSpc>
            </a:pPr>
            <a:endParaRPr lang="en-US" sz="2700" dirty="0"/>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447800"/>
            <a:ext cx="7790688" cy="5105400"/>
          </a:xfrm>
        </p:spPr>
        <p:txBody>
          <a:bodyPr>
            <a:noAutofit/>
          </a:bodyPr>
          <a:lstStyle/>
          <a:p>
            <a:pPr lvl="0" algn="just"/>
            <a:r>
              <a:rPr lang="en-IN" sz="2700" b="1" dirty="0"/>
              <a:t>Employees P.F. and Miscellaneous provision Act 1952: </a:t>
            </a:r>
            <a:r>
              <a:rPr lang="en-IN" sz="2700" dirty="0"/>
              <a:t>The Act provides for monthly contributions by the Department plus workers @ 10% or 8.33%. The benefits payable under the Act are:</a:t>
            </a:r>
            <a:endParaRPr lang="en-US" sz="2700" dirty="0"/>
          </a:p>
          <a:p>
            <a:pPr lvl="1" algn="just"/>
            <a:r>
              <a:rPr lang="en-IN" sz="2700" dirty="0"/>
              <a:t>Pension or family pension on retirement or death, as the case may be.</a:t>
            </a:r>
            <a:endParaRPr lang="en-US" sz="2700" dirty="0"/>
          </a:p>
          <a:p>
            <a:pPr lvl="1" algn="just"/>
            <a:r>
              <a:rPr lang="en-IN" sz="2700" dirty="0"/>
              <a:t>Deposit linked insurance on the death in harness of the worker.</a:t>
            </a:r>
            <a:endParaRPr lang="en-US" sz="2700" dirty="0"/>
          </a:p>
          <a:p>
            <a:pPr lvl="1" algn="just"/>
            <a:r>
              <a:rPr lang="en-IN" sz="2700" dirty="0"/>
              <a:t>Payment of P.F. accumulation on retirement/death etc.,</a:t>
            </a:r>
            <a:endParaRPr lang="en-US" sz="2700" dirty="0"/>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447800"/>
            <a:ext cx="7790688" cy="5105400"/>
          </a:xfrm>
        </p:spPr>
        <p:txBody>
          <a:bodyPr>
            <a:noAutofit/>
          </a:bodyPr>
          <a:lstStyle/>
          <a:p>
            <a:pPr algn="just">
              <a:lnSpc>
                <a:spcPct val="150000"/>
              </a:lnSpc>
            </a:pPr>
            <a:r>
              <a:rPr lang="en-IN" sz="2800" b="1" dirty="0"/>
              <a:t>Maternity Benefit Act 1961:</a:t>
            </a:r>
            <a:r>
              <a:rPr lang="en-IN" sz="2800" dirty="0"/>
              <a:t> The Act provides for leave and some other benefits to women employees in case of confinements or miscarriage etc.</a:t>
            </a:r>
          </a:p>
          <a:p>
            <a:pPr lvl="0" algn="just">
              <a:lnSpc>
                <a:spcPct val="150000"/>
              </a:lnSpc>
            </a:pPr>
            <a:r>
              <a:rPr lang="en-IN" sz="2800" b="1" dirty="0"/>
              <a:t>Payment of wages Act 1936 :</a:t>
            </a:r>
            <a:r>
              <a:rPr lang="en-IN" sz="2800" dirty="0"/>
              <a:t> Payment of wages act 1936  ensures that the employees receive wages on time and without any unauthorized deductions.</a:t>
            </a:r>
            <a:endParaRPr lang="en-US" sz="2800" dirty="0"/>
          </a:p>
          <a:p>
            <a:pPr algn="just">
              <a:lnSpc>
                <a:spcPct val="150000"/>
              </a:lnSpc>
            </a:pPr>
            <a:endParaRPr lang="en-IN" sz="2800" dirty="0"/>
          </a:p>
          <a:p>
            <a:pPr lvl="1" algn="just">
              <a:lnSpc>
                <a:spcPct val="150000"/>
              </a:lnSpc>
            </a:pPr>
            <a:endParaRPr lang="en-US" sz="2700" dirty="0"/>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524000"/>
            <a:ext cx="7790688" cy="5105400"/>
          </a:xfrm>
        </p:spPr>
        <p:txBody>
          <a:bodyPr>
            <a:noAutofit/>
          </a:bodyPr>
          <a:lstStyle/>
          <a:p>
            <a:pPr algn="just">
              <a:lnSpc>
                <a:spcPct val="150000"/>
              </a:lnSpc>
            </a:pPr>
            <a:r>
              <a:rPr lang="en-IN" sz="2700" b="1" dirty="0"/>
              <a:t>Contract Labour (Regulation &amp; Abolition) Act 1970: </a:t>
            </a:r>
          </a:p>
          <a:p>
            <a:pPr algn="just">
              <a:lnSpc>
                <a:spcPct val="150000"/>
              </a:lnSpc>
              <a:buNone/>
            </a:pPr>
            <a:r>
              <a:rPr lang="en-IN" sz="2700" b="1" dirty="0"/>
              <a:t>	</a:t>
            </a:r>
            <a:r>
              <a:rPr lang="en-IN" sz="2700" dirty="0"/>
              <a:t>The Act provides for certain welfare measures to be provided by the contractor to contract labour and in case the Contractor fails to provide, the same are required to be provided by the Principal Department by Law.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790688" cy="5105400"/>
          </a:xfrm>
        </p:spPr>
        <p:txBody>
          <a:bodyPr>
            <a:noAutofit/>
          </a:bodyPr>
          <a:lstStyle/>
          <a:p>
            <a:pPr algn="just">
              <a:lnSpc>
                <a:spcPct val="150000"/>
              </a:lnSpc>
              <a:buNone/>
            </a:pPr>
            <a:r>
              <a:rPr lang="en-IN" sz="2700" dirty="0"/>
              <a:t>	The Principal Department is required to take certificate of Registration and the contractor is required to take license from the designated Officer. The Act is applicable to the establishments or Contractor of Principal Department if they employ 20 or more contract labour.</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524000"/>
            <a:ext cx="7790688" cy="5105400"/>
          </a:xfrm>
        </p:spPr>
        <p:txBody>
          <a:bodyPr>
            <a:noAutofit/>
          </a:bodyPr>
          <a:lstStyle/>
          <a:p>
            <a:pPr algn="just">
              <a:lnSpc>
                <a:spcPct val="150000"/>
              </a:lnSpc>
            </a:pPr>
            <a:r>
              <a:rPr lang="en-IN" sz="2800" b="1" dirty="0"/>
              <a:t>Minimum wages Act 1948: </a:t>
            </a:r>
            <a:r>
              <a:rPr lang="en-IN" sz="2800" dirty="0"/>
              <a:t>The Department is supposed to pay not less than the Minimum wages fixed by appropriate Government as per provisions of the Act if the employment is a scheduled employment construction of Buildings, Roads, Runways are scheduled employment. </a:t>
            </a:r>
          </a:p>
          <a:p>
            <a:pPr algn="just">
              <a:lnSpc>
                <a:spcPct val="150000"/>
              </a:lnSpc>
              <a:buNone/>
            </a:pPr>
            <a:endParaRPr lang="en-IN" sz="2800" dirty="0"/>
          </a:p>
          <a:p>
            <a:pPr algn="just">
              <a:lnSpc>
                <a:spcPct val="150000"/>
              </a:lnSpc>
              <a:buNone/>
            </a:pPr>
            <a:r>
              <a:rPr lang="en-IN" sz="2700" dirty="0"/>
              <a:t>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696200" cy="1143000"/>
          </a:xfrm>
        </p:spPr>
        <p:txBody>
          <a:bodyPr/>
          <a:lstStyle/>
          <a:p>
            <a:pPr algn="ctr"/>
            <a:r>
              <a:rPr lang="en-US" sz="3200" b="1" u="sng" dirty="0"/>
              <a:t>Construction Law  Statutory Compliance </a:t>
            </a:r>
            <a:endParaRPr lang="en-US" sz="3200" dirty="0"/>
          </a:p>
        </p:txBody>
      </p:sp>
      <p:sp>
        <p:nvSpPr>
          <p:cNvPr id="3" name="Content Placeholder 2"/>
          <p:cNvSpPr>
            <a:spLocks noGrp="1"/>
          </p:cNvSpPr>
          <p:nvPr>
            <p:ph idx="1"/>
          </p:nvPr>
        </p:nvSpPr>
        <p:spPr>
          <a:xfrm>
            <a:off x="1143000" y="1295400"/>
            <a:ext cx="7790688" cy="5257800"/>
          </a:xfrm>
        </p:spPr>
        <p:txBody>
          <a:bodyPr>
            <a:normAutofit/>
          </a:bodyPr>
          <a:lstStyle/>
          <a:p>
            <a:pPr marL="361950" indent="-361950" algn="just">
              <a:spcAft>
                <a:spcPts val="600"/>
              </a:spcAft>
              <a:tabLst>
                <a:tab pos="0" algn="l"/>
              </a:tabLst>
            </a:pPr>
            <a:r>
              <a:rPr lang="en-US" sz="2400" dirty="0"/>
              <a:t>Construction contracts will have three	types of terms and conditions- </a:t>
            </a:r>
          </a:p>
          <a:p>
            <a:pPr marL="1035558" lvl="2" indent="-514350" algn="just">
              <a:spcAft>
                <a:spcPts val="600"/>
              </a:spcAft>
              <a:buClrTx/>
              <a:buFont typeface="Wingdings" pitchFamily="2" charset="2"/>
              <a:buChar char="Ø"/>
              <a:tabLst>
                <a:tab pos="0" algn="l"/>
              </a:tabLst>
            </a:pPr>
            <a:r>
              <a:rPr lang="en-US" dirty="0"/>
              <a:t>Express terms. </a:t>
            </a:r>
          </a:p>
          <a:p>
            <a:pPr marL="1035558" lvl="2" indent="-514350" algn="just">
              <a:spcAft>
                <a:spcPts val="600"/>
              </a:spcAft>
              <a:buClrTx/>
              <a:buFont typeface="Wingdings" pitchFamily="2" charset="2"/>
              <a:buChar char="Ø"/>
              <a:tabLst>
                <a:tab pos="0" algn="l"/>
              </a:tabLst>
            </a:pPr>
            <a:r>
              <a:rPr lang="en-US" dirty="0"/>
              <a:t>Implied terms.</a:t>
            </a:r>
          </a:p>
          <a:p>
            <a:pPr marL="978408" lvl="2" indent="-457200" algn="just">
              <a:spcAft>
                <a:spcPts val="600"/>
              </a:spcAft>
              <a:buClrTx/>
              <a:buFont typeface="Wingdings" pitchFamily="2" charset="2"/>
              <a:buChar char="Ø"/>
              <a:tabLst>
                <a:tab pos="0" algn="l"/>
              </a:tabLst>
            </a:pPr>
            <a:r>
              <a:rPr lang="en-US" dirty="0"/>
              <a:t>Statutory terms. </a:t>
            </a:r>
          </a:p>
          <a:p>
            <a:pPr marL="457200" indent="-457200" algn="just">
              <a:spcAft>
                <a:spcPts val="600"/>
              </a:spcAft>
              <a:tabLst>
                <a:tab pos="0" algn="l"/>
              </a:tabLst>
            </a:pPr>
            <a:r>
              <a:rPr lang="en-US" sz="2400" dirty="0"/>
              <a:t>There are no special rules to differentiate between construction contracts, building contracts or engineering contracts all of which are related to construction as a trade. </a:t>
            </a:r>
          </a:p>
          <a:p>
            <a:pPr marL="457200" indent="-457200" algn="just">
              <a:spcAft>
                <a:spcPts val="600"/>
              </a:spcAft>
              <a:tabLst>
                <a:tab pos="0" algn="l"/>
              </a:tabLst>
            </a:pPr>
            <a:r>
              <a:rPr lang="en-US" sz="2400" dirty="0"/>
              <a:t>Thus construction contract provides for carrying out all necessary construction operations. </a:t>
            </a:r>
            <a:endParaRPr lang="en-US" sz="2400" b="1" dirty="0">
              <a:solidFill>
                <a:srgbClr val="0000CC"/>
              </a:solidFill>
            </a:endParaRP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524000"/>
            <a:ext cx="7790688" cy="5105400"/>
          </a:xfrm>
        </p:spPr>
        <p:txBody>
          <a:bodyPr>
            <a:noAutofit/>
          </a:bodyPr>
          <a:lstStyle/>
          <a:p>
            <a:pPr algn="just">
              <a:lnSpc>
                <a:spcPct val="150000"/>
              </a:lnSpc>
            </a:pPr>
            <a:r>
              <a:rPr lang="en-IN" sz="2800" b="1" dirty="0"/>
              <a:t>Equal Remuneration Act 1979: </a:t>
            </a:r>
            <a:r>
              <a:rPr lang="en-IN" sz="2800" dirty="0"/>
              <a:t>The Act provides for payment of equal wages for work of equal nature to Male or Female workers and for not making discrimination against Female employee in the matters of transfers, training and promotions etc. </a:t>
            </a:r>
          </a:p>
          <a:p>
            <a:pPr algn="just">
              <a:lnSpc>
                <a:spcPct val="150000"/>
              </a:lnSpc>
              <a:buNone/>
            </a:pPr>
            <a:r>
              <a:rPr lang="en-IN" sz="2700" dirty="0"/>
              <a:t>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524000"/>
            <a:ext cx="7790688" cy="5105400"/>
          </a:xfrm>
        </p:spPr>
        <p:txBody>
          <a:bodyPr>
            <a:noAutofit/>
          </a:bodyPr>
          <a:lstStyle/>
          <a:p>
            <a:pPr algn="just">
              <a:lnSpc>
                <a:spcPct val="150000"/>
              </a:lnSpc>
            </a:pPr>
            <a:r>
              <a:rPr lang="en-IN" sz="2800" b="1" dirty="0"/>
              <a:t>Payment of Bonus Act 1965: </a:t>
            </a:r>
            <a:r>
              <a:rPr lang="en-IN" sz="2800" dirty="0"/>
              <a:t>The Act Is applicable to all establishments employing 20 or more employees. The Act provides for payment of annual bonus subject to a minimum of 8.33% of wages and maximum of 20% of wages to employees drawing Rs. 3500/- per month or less. </a:t>
            </a:r>
          </a:p>
          <a:p>
            <a:pPr algn="just">
              <a:lnSpc>
                <a:spcPct val="150000"/>
              </a:lnSpc>
              <a:buNone/>
            </a:pPr>
            <a:r>
              <a:rPr lang="en-IN" sz="2700" dirty="0"/>
              <a:t>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31</a:t>
            </a:fld>
            <a:endParaRPr lang="en-US"/>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6200"/>
            <a:ext cx="7790688" cy="5105400"/>
          </a:xfrm>
        </p:spPr>
        <p:txBody>
          <a:bodyPr>
            <a:noAutofit/>
          </a:bodyPr>
          <a:lstStyle/>
          <a:p>
            <a:pPr algn="just">
              <a:lnSpc>
                <a:spcPct val="150000"/>
              </a:lnSpc>
            </a:pPr>
            <a:r>
              <a:rPr lang="en-IN" sz="2800" dirty="0"/>
              <a:t>The bonus to be paid to employees getting Rs.2500/-per months or above and up to Rs.3500/- per month shall be worked out by taking wages as Rs.2500/- per monthly only. </a:t>
            </a:r>
          </a:p>
          <a:p>
            <a:pPr algn="just">
              <a:lnSpc>
                <a:spcPct val="150000"/>
              </a:lnSpc>
            </a:pPr>
            <a:r>
              <a:rPr lang="en-IN" sz="2800" dirty="0"/>
              <a:t>The Act does not apply to certain establishments. </a:t>
            </a:r>
          </a:p>
          <a:p>
            <a:pPr algn="just">
              <a:lnSpc>
                <a:spcPct val="150000"/>
              </a:lnSpc>
            </a:pPr>
            <a:r>
              <a:rPr lang="en-IN" sz="2800" dirty="0"/>
              <a:t>The newly set-up establishments are exempted for five years in certain circumstances. </a:t>
            </a:r>
          </a:p>
          <a:p>
            <a:pPr algn="just">
              <a:lnSpc>
                <a:spcPct val="150000"/>
              </a:lnSpc>
              <a:buNone/>
            </a:pPr>
            <a:r>
              <a:rPr lang="en-IN" sz="2700" dirty="0"/>
              <a:t>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790688" cy="5105400"/>
          </a:xfrm>
        </p:spPr>
        <p:txBody>
          <a:bodyPr>
            <a:noAutofit/>
          </a:bodyPr>
          <a:lstStyle/>
          <a:p>
            <a:pPr algn="just">
              <a:lnSpc>
                <a:spcPct val="150000"/>
              </a:lnSpc>
            </a:pPr>
            <a:r>
              <a:rPr lang="en-IN" sz="2800" dirty="0"/>
              <a:t>Some of the State Governments have reduced the employment size from 20 to 10 for the purpose of applicability of this Act. </a:t>
            </a:r>
          </a:p>
          <a:p>
            <a:pPr algn="just">
              <a:lnSpc>
                <a:spcPct val="150000"/>
              </a:lnSpc>
              <a:buNone/>
            </a:pPr>
            <a:r>
              <a:rPr lang="en-IN" sz="2700" dirty="0"/>
              <a:t>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524000"/>
            <a:ext cx="7790688" cy="5105400"/>
          </a:xfrm>
        </p:spPr>
        <p:txBody>
          <a:bodyPr>
            <a:noAutofit/>
          </a:bodyPr>
          <a:lstStyle/>
          <a:p>
            <a:pPr algn="just">
              <a:lnSpc>
                <a:spcPct val="150000"/>
              </a:lnSpc>
            </a:pPr>
            <a:r>
              <a:rPr lang="en-IN" sz="2800" b="1" dirty="0"/>
              <a:t>Industrial Disputes Act 1947: </a:t>
            </a:r>
            <a:r>
              <a:rPr lang="en-IN" sz="2800" dirty="0"/>
              <a:t>The Act lays down the machinery and procedure for resolution of Industrial disputes, in what situations a strike or lock- out becomes illegal and what are the requirements for laying off or retrenching the employees or closing down the establishment.</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34</a:t>
            </a:fld>
            <a:endParaRPr lang="en-US"/>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066800" y="1524000"/>
            <a:ext cx="7790688" cy="5105400"/>
          </a:xfrm>
        </p:spPr>
        <p:txBody>
          <a:bodyPr>
            <a:noAutofit/>
          </a:bodyPr>
          <a:lstStyle/>
          <a:p>
            <a:pPr algn="just">
              <a:lnSpc>
                <a:spcPct val="150000"/>
              </a:lnSpc>
            </a:pPr>
            <a:r>
              <a:rPr lang="en-IN" sz="2800" b="1" dirty="0"/>
              <a:t>Trade Unions Act 1926: </a:t>
            </a:r>
            <a:r>
              <a:rPr lang="en-IN" sz="2800" dirty="0"/>
              <a:t>The Act lays down the procedure for registration of   trade unions of workmen and Departments. The Trade Unions registered under the act have been given certain immunities from civil and criminal liabilities.</a:t>
            </a:r>
            <a:endParaRPr lang="en-US" sz="2800" dirty="0"/>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066800" y="1524000"/>
            <a:ext cx="7790688" cy="5105400"/>
          </a:xfrm>
        </p:spPr>
        <p:txBody>
          <a:bodyPr>
            <a:noAutofit/>
          </a:bodyPr>
          <a:lstStyle/>
          <a:p>
            <a:pPr algn="just">
              <a:lnSpc>
                <a:spcPct val="150000"/>
              </a:lnSpc>
              <a:spcBef>
                <a:spcPts val="0"/>
              </a:spcBef>
            </a:pPr>
            <a:r>
              <a:rPr lang="en-IN" sz="2800" b="1" dirty="0"/>
              <a:t>Child Labour (Prohibition &amp; Regulation) Act 1986: </a:t>
            </a:r>
          </a:p>
          <a:p>
            <a:pPr algn="just">
              <a:lnSpc>
                <a:spcPct val="150000"/>
              </a:lnSpc>
              <a:spcBef>
                <a:spcPts val="0"/>
              </a:spcBef>
              <a:buNone/>
            </a:pPr>
            <a:r>
              <a:rPr lang="en-IN" sz="2800" b="1" dirty="0"/>
              <a:t>	</a:t>
            </a:r>
            <a:r>
              <a:rPr lang="en-IN" sz="2800" dirty="0"/>
              <a:t>The Act prohibits employment of children below 14 years of age in certain occupations and processes and provides for regulation of employment of children in all other occupations and processes,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790688" cy="5105400"/>
          </a:xfrm>
        </p:spPr>
        <p:txBody>
          <a:bodyPr>
            <a:noAutofit/>
          </a:bodyPr>
          <a:lstStyle/>
          <a:p>
            <a:pPr algn="just">
              <a:lnSpc>
                <a:spcPct val="150000"/>
              </a:lnSpc>
              <a:spcBef>
                <a:spcPts val="0"/>
              </a:spcBef>
              <a:buNone/>
            </a:pPr>
            <a:r>
              <a:rPr lang="en-IN" sz="2800" dirty="0"/>
              <a:t>	Employment Child Labour is prohibited in Building and Construction Industry regulation of employment of children in all other occupations and processes.</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295400"/>
            <a:ext cx="7790688" cy="5105400"/>
          </a:xfrm>
        </p:spPr>
        <p:txBody>
          <a:bodyPr>
            <a:noAutofit/>
          </a:bodyPr>
          <a:lstStyle/>
          <a:p>
            <a:pPr algn="just">
              <a:lnSpc>
                <a:spcPct val="150000"/>
              </a:lnSpc>
              <a:spcBef>
                <a:spcPts val="0"/>
              </a:spcBef>
            </a:pPr>
            <a:r>
              <a:rPr lang="en-IN" sz="2800" b="1" dirty="0"/>
              <a:t>Inter-State Migrant workmen’s (Regulation of Employment &amp; Conditions of service) Act 1979: </a:t>
            </a:r>
            <a:r>
              <a:rPr lang="en-IN" sz="2800" dirty="0"/>
              <a:t>The Act applicable to an establishment, which employs 5 or more inter-state migrant workmen through an intermediary (who has recruited workmen in one state for employment in the establishment situated in another State).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790688" cy="5105400"/>
          </a:xfrm>
        </p:spPr>
        <p:txBody>
          <a:bodyPr>
            <a:noAutofit/>
          </a:bodyPr>
          <a:lstStyle/>
          <a:p>
            <a:pPr algn="just">
              <a:lnSpc>
                <a:spcPct val="150000"/>
              </a:lnSpc>
              <a:spcBef>
                <a:spcPts val="0"/>
              </a:spcBef>
              <a:buNone/>
            </a:pPr>
            <a:r>
              <a:rPr lang="en-IN" sz="2800" dirty="0"/>
              <a:t>	The inter State migrant workmen, in an establishment to which this Act becomes applicable, are required to be provided certain facilities such as housing, medical aid, travelling expenses from home up to the establishment and back, etc.</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04800"/>
            <a:ext cx="7790688" cy="5943600"/>
          </a:xfrm>
        </p:spPr>
        <p:txBody>
          <a:bodyPr>
            <a:normAutofit fontScale="92500" lnSpcReduction="20000"/>
          </a:bodyPr>
          <a:lstStyle/>
          <a:p>
            <a:pPr marL="4763" indent="-4763" algn="just">
              <a:lnSpc>
                <a:spcPct val="150000"/>
              </a:lnSpc>
              <a:buNone/>
            </a:pPr>
            <a:r>
              <a:rPr lang="en-US" b="1" dirty="0"/>
              <a:t>Construction Law consists of the provisions relating to:</a:t>
            </a:r>
          </a:p>
          <a:p>
            <a:pPr lvl="0" algn="just">
              <a:lnSpc>
                <a:spcPct val="170000"/>
              </a:lnSpc>
            </a:pPr>
            <a:r>
              <a:rPr lang="en-US" sz="2800" dirty="0"/>
              <a:t>Carrying out construction operations</a:t>
            </a:r>
          </a:p>
          <a:p>
            <a:pPr lvl="0" algn="just">
              <a:lnSpc>
                <a:spcPct val="170000"/>
              </a:lnSpc>
            </a:pPr>
            <a:r>
              <a:rPr lang="en-US" sz="2800" dirty="0"/>
              <a:t>Providing required manpower, </a:t>
            </a:r>
            <a:r>
              <a:rPr lang="en-US" sz="2800" dirty="0" err="1"/>
              <a:t>labour</a:t>
            </a:r>
            <a:r>
              <a:rPr lang="en-US" sz="2800" dirty="0"/>
              <a:t> for such operations including facilities and required infrastructure</a:t>
            </a:r>
          </a:p>
          <a:p>
            <a:pPr lvl="0" algn="just">
              <a:lnSpc>
                <a:spcPct val="170000"/>
              </a:lnSpc>
            </a:pPr>
            <a:r>
              <a:rPr lang="en-US" sz="2800" dirty="0"/>
              <a:t>Arranging materials, machinery and equipments</a:t>
            </a:r>
          </a:p>
          <a:p>
            <a:pPr lvl="0" algn="just">
              <a:lnSpc>
                <a:spcPct val="170000"/>
              </a:lnSpc>
            </a:pPr>
            <a:r>
              <a:rPr lang="en-US" sz="2800" dirty="0"/>
              <a:t>Other related activities and services for carrying out construction operations</a:t>
            </a:r>
          </a:p>
          <a:p>
            <a:pPr marL="4763" indent="-4763" algn="just">
              <a:buNone/>
            </a:pPr>
            <a:endParaRPr lang="en-US" dirty="0"/>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447800"/>
            <a:ext cx="7790688" cy="5105400"/>
          </a:xfrm>
        </p:spPr>
        <p:txBody>
          <a:bodyPr>
            <a:noAutofit/>
          </a:bodyPr>
          <a:lstStyle/>
          <a:p>
            <a:pPr algn="just">
              <a:lnSpc>
                <a:spcPct val="150000"/>
              </a:lnSpc>
              <a:spcBef>
                <a:spcPts val="0"/>
              </a:spcBef>
            </a:pPr>
            <a:r>
              <a:rPr lang="en-IN" sz="2800" b="1" dirty="0"/>
              <a:t>The Building and Other Construction workers (regulation of Employment and conditions of service) Act 1996 and the Cess Act of 1996:</a:t>
            </a:r>
            <a:r>
              <a:rPr lang="en-IN" sz="2800" dirty="0"/>
              <a:t> All the establishments who carryon any building or other construction work and employs 10 or more workers are covered under this Act. </a:t>
            </a:r>
          </a:p>
          <a:p>
            <a:pPr algn="just">
              <a:lnSpc>
                <a:spcPct val="150000"/>
              </a:lnSpc>
              <a:spcBef>
                <a:spcPts val="0"/>
              </a:spcBef>
            </a:pPr>
            <a:endParaRPr lang="en-IN" sz="2800" dirty="0"/>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790688" cy="5105400"/>
          </a:xfrm>
        </p:spPr>
        <p:txBody>
          <a:bodyPr>
            <a:noAutofit/>
          </a:bodyPr>
          <a:lstStyle/>
          <a:p>
            <a:pPr algn="just">
              <a:lnSpc>
                <a:spcPct val="150000"/>
              </a:lnSpc>
              <a:spcBef>
                <a:spcPts val="0"/>
              </a:spcBef>
              <a:buNone/>
            </a:pPr>
            <a:r>
              <a:rPr lang="en-IN" sz="2800" dirty="0"/>
              <a:t>	 All such establishments are required to pay cess at the rate 1% of the cost of construction as may be modified by the Government. The Department of the establishment is required to provide safety measures at the Building or construction work and other welfare measures, such as Canteens, First-aid facilities, Ambulance, Housing accommodations for workers near the workplace, etc.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790688" cy="5105400"/>
          </a:xfrm>
        </p:spPr>
        <p:txBody>
          <a:bodyPr>
            <a:noAutofit/>
          </a:bodyPr>
          <a:lstStyle/>
          <a:p>
            <a:pPr algn="just">
              <a:lnSpc>
                <a:spcPct val="150000"/>
              </a:lnSpc>
              <a:spcBef>
                <a:spcPts val="0"/>
              </a:spcBef>
              <a:buNone/>
            </a:pPr>
            <a:r>
              <a:rPr lang="en-IN" sz="2800" dirty="0"/>
              <a:t>	The Department to whom the Act applies has to obtain a registration certificate from the Registering Officer appointed by the Government.</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chor="ctr">
            <a:noAutofit/>
          </a:bodyPr>
          <a:lstStyle/>
          <a:p>
            <a:pPr algn="just"/>
            <a:r>
              <a:rPr lang="en-IN" sz="3000" u="sng" dirty="0"/>
              <a:t>Salient features of some major labour laws applicable to establishment engaged in buildings and other construction work:</a:t>
            </a:r>
            <a:endParaRPr lang="en-US" sz="3000" u="sng" dirty="0"/>
          </a:p>
        </p:txBody>
      </p:sp>
      <p:sp>
        <p:nvSpPr>
          <p:cNvPr id="3" name="Content Placeholder 2"/>
          <p:cNvSpPr>
            <a:spLocks noGrp="1"/>
          </p:cNvSpPr>
          <p:nvPr>
            <p:ph idx="1"/>
          </p:nvPr>
        </p:nvSpPr>
        <p:spPr>
          <a:xfrm>
            <a:off x="1143000" y="1447800"/>
            <a:ext cx="7790688" cy="5105400"/>
          </a:xfrm>
        </p:spPr>
        <p:txBody>
          <a:bodyPr>
            <a:noAutofit/>
          </a:bodyPr>
          <a:lstStyle/>
          <a:p>
            <a:pPr algn="just">
              <a:lnSpc>
                <a:spcPct val="150000"/>
              </a:lnSpc>
              <a:spcBef>
                <a:spcPts val="0"/>
              </a:spcBef>
            </a:pPr>
            <a:r>
              <a:rPr lang="en-IN" sz="2800" b="1" dirty="0"/>
              <a:t>Factories Act 1948: </a:t>
            </a:r>
            <a:r>
              <a:rPr lang="en-IN" sz="2800" dirty="0"/>
              <a:t>The Act lays down the procedure for approval of plans before setting up a factory, health and safety provisions, welfare provisions, working hours, annual earned leave and rendering information regarding accidents or dangerous occurrences to designated authorities.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43</a:t>
            </a:fld>
            <a:endParaRPr lang="en-US"/>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790688" cy="5105400"/>
          </a:xfrm>
        </p:spPr>
        <p:txBody>
          <a:bodyPr>
            <a:noAutofit/>
          </a:bodyPr>
          <a:lstStyle/>
          <a:p>
            <a:pPr algn="just">
              <a:lnSpc>
                <a:spcPct val="150000"/>
              </a:lnSpc>
              <a:spcBef>
                <a:spcPts val="0"/>
              </a:spcBef>
              <a:buNone/>
            </a:pPr>
            <a:r>
              <a:rPr lang="en-IN" sz="2800" dirty="0"/>
              <a:t>	It is applicable to premises employing 10 person or more with aid of power or 20 or more persons without the aid of power engaged in manufacturing process.</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438400"/>
            <a:ext cx="7498080" cy="838200"/>
          </a:xfrm>
        </p:spPr>
        <p:txBody>
          <a:bodyPr>
            <a:noAutofit/>
          </a:bodyPr>
          <a:lstStyle/>
          <a:p>
            <a:pPr algn="ctr">
              <a:buNone/>
            </a:pPr>
            <a:r>
              <a:rPr lang="en-IN" sz="6000" b="1" dirty="0">
                <a:solidFill>
                  <a:srgbClr val="0000CC"/>
                </a:solidFill>
                <a:latin typeface="Bookman Old Style" pitchFamily="18" charset="0"/>
              </a:rPr>
              <a:t>THANK YOU</a:t>
            </a:r>
            <a:endParaRPr lang="en-US" sz="6000" b="1" dirty="0">
              <a:solidFill>
                <a:srgbClr val="0000CC"/>
              </a:solidFill>
            </a:endParaRP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45</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Autofit/>
          </a:bodyPr>
          <a:lstStyle/>
          <a:p>
            <a:pPr algn="just"/>
            <a:r>
              <a:rPr lang="en-US" sz="3000" u="sng" dirty="0"/>
              <a:t>Why the Construction Contracts are special and different from Manufacturing Goods or Supply of Goods Contracts?</a:t>
            </a:r>
            <a:endParaRPr lang="en-US" sz="3000" dirty="0"/>
          </a:p>
        </p:txBody>
      </p:sp>
      <p:sp>
        <p:nvSpPr>
          <p:cNvPr id="3" name="Content Placeholder 2"/>
          <p:cNvSpPr>
            <a:spLocks noGrp="1"/>
          </p:cNvSpPr>
          <p:nvPr>
            <p:ph idx="1"/>
          </p:nvPr>
        </p:nvSpPr>
        <p:spPr>
          <a:xfrm>
            <a:off x="1143000" y="1676400"/>
            <a:ext cx="7790688" cy="4800600"/>
          </a:xfrm>
        </p:spPr>
        <p:txBody>
          <a:bodyPr>
            <a:normAutofit/>
          </a:bodyPr>
          <a:lstStyle/>
          <a:p>
            <a:pPr lvl="0" algn="just">
              <a:lnSpc>
                <a:spcPct val="160000"/>
              </a:lnSpc>
            </a:pPr>
            <a:r>
              <a:rPr lang="en-US" dirty="0"/>
              <a:t>The type of construction operations and issues in construction are different  from manufacturing industry. </a:t>
            </a:r>
          </a:p>
          <a:p>
            <a:pPr lvl="0" algn="just">
              <a:lnSpc>
                <a:spcPct val="160000"/>
              </a:lnSpc>
            </a:pPr>
            <a:r>
              <a:rPr lang="en-US" dirty="0"/>
              <a:t>The construction industry is mostly unorganized and </a:t>
            </a:r>
            <a:r>
              <a:rPr lang="en-US" dirty="0" err="1"/>
              <a:t>labour</a:t>
            </a:r>
            <a:r>
              <a:rPr lang="en-US" dirty="0"/>
              <a:t> intensive. Again  engagement of </a:t>
            </a:r>
            <a:r>
              <a:rPr lang="en-US" dirty="0" err="1"/>
              <a:t>labour</a:t>
            </a:r>
            <a:r>
              <a:rPr lang="en-US" dirty="0"/>
              <a:t> is project based.</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Autofit/>
          </a:bodyPr>
          <a:lstStyle/>
          <a:p>
            <a:pPr algn="just"/>
            <a:r>
              <a:rPr lang="en-US" sz="3000" u="sng" dirty="0"/>
              <a:t>Why the Construction Contracts are special and different ( </a:t>
            </a:r>
            <a:r>
              <a:rPr lang="en-US" sz="3000" u="sng" dirty="0" err="1"/>
              <a:t>Contnd</a:t>
            </a:r>
            <a:r>
              <a:rPr lang="en-US" sz="3000" u="sng" dirty="0"/>
              <a:t>.)</a:t>
            </a:r>
            <a:endParaRPr lang="en-US" sz="3000" dirty="0"/>
          </a:p>
        </p:txBody>
      </p:sp>
      <p:sp>
        <p:nvSpPr>
          <p:cNvPr id="3" name="Content Placeholder 2"/>
          <p:cNvSpPr>
            <a:spLocks noGrp="1"/>
          </p:cNvSpPr>
          <p:nvPr>
            <p:ph idx="1"/>
          </p:nvPr>
        </p:nvSpPr>
        <p:spPr>
          <a:xfrm>
            <a:off x="1143000" y="1447800"/>
            <a:ext cx="7790688" cy="5105400"/>
          </a:xfrm>
        </p:spPr>
        <p:txBody>
          <a:bodyPr>
            <a:noAutofit/>
          </a:bodyPr>
          <a:lstStyle/>
          <a:p>
            <a:pPr lvl="0" algn="just">
              <a:lnSpc>
                <a:spcPct val="150000"/>
              </a:lnSpc>
            </a:pPr>
            <a:r>
              <a:rPr lang="en-US" sz="3000" dirty="0"/>
              <a:t>The nature and type of construction methods  is different for  each project</a:t>
            </a:r>
          </a:p>
          <a:p>
            <a:pPr algn="just">
              <a:lnSpc>
                <a:spcPct val="150000"/>
              </a:lnSpc>
            </a:pPr>
            <a:r>
              <a:rPr lang="en-US" sz="3000" dirty="0"/>
              <a:t>Even similar type of construction projects do not have common methodology since it depends upon project location and other criterion like site conditions, availability of resources etc.</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Autofit/>
          </a:bodyPr>
          <a:lstStyle/>
          <a:p>
            <a:pPr algn="just"/>
            <a:r>
              <a:rPr lang="en-US" sz="3000" u="sng" dirty="0"/>
              <a:t>In comparison to other types of contracts, the construction contracts have different features some of which are presented below:</a:t>
            </a:r>
          </a:p>
        </p:txBody>
      </p:sp>
      <p:sp>
        <p:nvSpPr>
          <p:cNvPr id="3" name="Content Placeholder 2"/>
          <p:cNvSpPr>
            <a:spLocks noGrp="1"/>
          </p:cNvSpPr>
          <p:nvPr>
            <p:ph idx="1"/>
          </p:nvPr>
        </p:nvSpPr>
        <p:spPr>
          <a:xfrm>
            <a:off x="1143000" y="1447800"/>
            <a:ext cx="7790688" cy="5105400"/>
          </a:xfrm>
        </p:spPr>
        <p:txBody>
          <a:bodyPr>
            <a:noAutofit/>
          </a:bodyPr>
          <a:lstStyle/>
          <a:p>
            <a:pPr lvl="0" algn="just">
              <a:lnSpc>
                <a:spcPct val="150000"/>
              </a:lnSpc>
            </a:pPr>
            <a:r>
              <a:rPr lang="en-US" sz="2800" dirty="0"/>
              <a:t>For supply of goods contracts the payment will be done at end but in construction contracts payments are made periodically. </a:t>
            </a:r>
          </a:p>
          <a:p>
            <a:pPr lvl="0" algn="just">
              <a:lnSpc>
                <a:spcPct val="150000"/>
              </a:lnSpc>
            </a:pPr>
            <a:r>
              <a:rPr lang="en-US" sz="2800" dirty="0"/>
              <a:t>The contracts have terms for release of payments monthly against the invoices to be raised. These  are referred as interim payments or running account bills ( RA bills)</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Autofit/>
          </a:bodyPr>
          <a:lstStyle/>
          <a:p>
            <a:pPr algn="just"/>
            <a:r>
              <a:rPr lang="en-US" sz="3000" u="sng" dirty="0"/>
              <a:t>Comparison to other types of contracts, the construction contracts (</a:t>
            </a:r>
            <a:r>
              <a:rPr lang="en-US" sz="3000" u="sng" dirty="0" err="1"/>
              <a:t>Contnd</a:t>
            </a:r>
            <a:r>
              <a:rPr lang="en-US" sz="3000" u="sng" dirty="0"/>
              <a:t>.):</a:t>
            </a:r>
          </a:p>
        </p:txBody>
      </p:sp>
      <p:sp>
        <p:nvSpPr>
          <p:cNvPr id="3" name="Content Placeholder 2"/>
          <p:cNvSpPr>
            <a:spLocks noGrp="1"/>
          </p:cNvSpPr>
          <p:nvPr>
            <p:ph idx="1"/>
          </p:nvPr>
        </p:nvSpPr>
        <p:spPr>
          <a:xfrm>
            <a:off x="1143000" y="1524000"/>
            <a:ext cx="7790688" cy="5105400"/>
          </a:xfrm>
        </p:spPr>
        <p:txBody>
          <a:bodyPr>
            <a:noAutofit/>
          </a:bodyPr>
          <a:lstStyle/>
          <a:p>
            <a:pPr lvl="0" algn="just">
              <a:lnSpc>
                <a:spcPct val="150000"/>
              </a:lnSpc>
            </a:pPr>
            <a:r>
              <a:rPr lang="en-US" sz="2800" dirty="0"/>
              <a:t>There will be a defect liability period specified for the construction product that is built similar to warranty. </a:t>
            </a:r>
          </a:p>
          <a:p>
            <a:pPr lvl="0" algn="just">
              <a:lnSpc>
                <a:spcPct val="150000"/>
              </a:lnSpc>
            </a:pPr>
            <a:r>
              <a:rPr lang="en-US" sz="2800" dirty="0"/>
              <a:t>During this period the defects if any are to be rectified for which some portion of billed amount say 5 or 10% is with held and retained as security deposit / retention. </a:t>
            </a:r>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1143000"/>
          </a:xfrm>
        </p:spPr>
        <p:txBody>
          <a:bodyPr>
            <a:noAutofit/>
          </a:bodyPr>
          <a:lstStyle/>
          <a:p>
            <a:pPr algn="just"/>
            <a:r>
              <a:rPr lang="en-US" sz="3000" u="sng" dirty="0"/>
              <a:t> Comparison to other types of contracts, the construction contracts ( </a:t>
            </a:r>
            <a:r>
              <a:rPr lang="en-US" sz="3000" u="sng" dirty="0" err="1"/>
              <a:t>Contnd</a:t>
            </a:r>
            <a:r>
              <a:rPr lang="en-US" sz="3000" u="sng" dirty="0"/>
              <a:t>.):</a:t>
            </a:r>
          </a:p>
        </p:txBody>
      </p:sp>
      <p:sp>
        <p:nvSpPr>
          <p:cNvPr id="3" name="Content Placeholder 2"/>
          <p:cNvSpPr>
            <a:spLocks noGrp="1"/>
          </p:cNvSpPr>
          <p:nvPr>
            <p:ph idx="1"/>
          </p:nvPr>
        </p:nvSpPr>
        <p:spPr>
          <a:xfrm>
            <a:off x="1143000" y="1524000"/>
            <a:ext cx="7790688" cy="5105400"/>
          </a:xfrm>
        </p:spPr>
        <p:txBody>
          <a:bodyPr>
            <a:noAutofit/>
          </a:bodyPr>
          <a:lstStyle/>
          <a:p>
            <a:pPr lvl="0" algn="just">
              <a:lnSpc>
                <a:spcPct val="150000"/>
              </a:lnSpc>
            </a:pPr>
            <a:r>
              <a:rPr lang="en-US" sz="2800" dirty="0"/>
              <a:t>Such retention amount is released after successful completion of defect liability.</a:t>
            </a:r>
          </a:p>
          <a:p>
            <a:pPr algn="just">
              <a:lnSpc>
                <a:spcPct val="150000"/>
              </a:lnSpc>
            </a:pPr>
            <a:r>
              <a:rPr lang="en-US" sz="2800" dirty="0"/>
              <a:t>Towards performance and fulfilling the obligations normally a performance guarantee as a percentage  of contract value is obtained in the form of bank guarantee.</a:t>
            </a:r>
          </a:p>
          <a:p>
            <a:pPr algn="just">
              <a:lnSpc>
                <a:spcPct val="150000"/>
              </a:lnSpc>
            </a:pPr>
            <a:endParaRPr lang="en-US" sz="2800" dirty="0"/>
          </a:p>
        </p:txBody>
      </p:sp>
      <p:sp>
        <p:nvSpPr>
          <p:cNvPr id="4" name="Slide Number Placeholder 3"/>
          <p:cNvSpPr>
            <a:spLocks noGrp="1"/>
          </p:cNvSpPr>
          <p:nvPr>
            <p:ph type="sldNum" sz="quarter" idx="12"/>
          </p:nvPr>
        </p:nvSpPr>
        <p:spPr/>
        <p:txBody>
          <a:bodyPr/>
          <a:lstStyle/>
          <a:p>
            <a:pPr>
              <a:defRPr/>
            </a:pPr>
            <a:fld id="{EF938E22-A2B8-4E4E-A43C-6E98CA99F5BE}"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2.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ppt/theme/themeOverride3.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42195</TotalTime>
  <Words>2496</Words>
  <Application>Microsoft Office PowerPoint</Application>
  <PresentationFormat>On-screen Show (4:3)</PresentationFormat>
  <Paragraphs>225</Paragraphs>
  <Slides>45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Bookman Old Style</vt:lpstr>
      <vt:lpstr>Gill Sans MT</vt:lpstr>
      <vt:lpstr>Times New Roman</vt:lpstr>
      <vt:lpstr>Verdana</vt:lpstr>
      <vt:lpstr>Wingdings</vt:lpstr>
      <vt:lpstr>Wingdings 2</vt:lpstr>
      <vt:lpstr>Solstice</vt:lpstr>
      <vt:lpstr>PowerPoint Presentation</vt:lpstr>
      <vt:lpstr>PowerPoint Presentation</vt:lpstr>
      <vt:lpstr>Construction Law  Statutory Compliance </vt:lpstr>
      <vt:lpstr>PowerPoint Presentation</vt:lpstr>
      <vt:lpstr>Why the Construction Contracts are special and different from Manufacturing Goods or Supply of Goods Contracts?</vt:lpstr>
      <vt:lpstr>Why the Construction Contracts are special and different ( Contnd.)</vt:lpstr>
      <vt:lpstr>In comparison to other types of contracts, the construction contracts have different features some of which are presented below:</vt:lpstr>
      <vt:lpstr>Comparison to other types of contracts, the construction contracts (Contnd.):</vt:lpstr>
      <vt:lpstr> Comparison to other types of contracts, the construction contracts ( Contnd.):</vt:lpstr>
      <vt:lpstr>Comparison to other types of contracts, the construction contracts (Contnd.):</vt:lpstr>
      <vt:lpstr>Comparison to other types of contracts, the construction contracts (Contnd.):</vt:lpstr>
      <vt:lpstr>Construction Law:</vt:lpstr>
      <vt:lpstr>Construction Law:</vt:lpstr>
      <vt:lpstr>Construction Law:</vt:lpstr>
      <vt:lpstr>Construction Law:</vt:lpstr>
      <vt:lpstr>Construction Law:</vt:lpstr>
      <vt:lpstr>Construction Law(Taxes):</vt:lpstr>
      <vt:lpstr>Construction Law(Taxes):</vt:lpstr>
      <vt:lpstr>Construction Law (HSE):</vt:lpstr>
      <vt:lpstr>List of applicable laws/ statutes for compliance :</vt:lpstr>
      <vt:lpstr>PowerPoint Presentation</vt:lpstr>
      <vt:lpstr>PowerPoint Presentation</vt:lpstr>
      <vt:lpstr>Salient features of some major labour laws applicable to establishment engaged in buildings and other construction work:</vt:lpstr>
      <vt:lpstr>Salient features of some major labour laws applicable to establishment engaged in buildings and other construction work:</vt:lpstr>
      <vt:lpstr>Salient features of some major labour laws applicable to establishment engaged in buildings and other construction work:</vt:lpstr>
      <vt:lpstr>Salient features of some major labour laws applicable to establishment engaged in buildings and other construction work:</vt:lpstr>
      <vt:lpstr>Salient features of some major labour laws applicable to establishment engaged in buildings and other construction work:</vt:lpstr>
      <vt:lpstr>PowerPoint Presentation</vt:lpstr>
      <vt:lpstr>Salient features of some major labour laws applicable to establishment engaged in buildings and other construction work:</vt:lpstr>
      <vt:lpstr>Salient features of some major labour laws applicable to establishment engaged in buildings and other construction work:</vt:lpstr>
      <vt:lpstr>Salient features of some major labour laws applicable to establishment engaged in buildings and other construction work:</vt:lpstr>
      <vt:lpstr>PowerPoint Presentation</vt:lpstr>
      <vt:lpstr>PowerPoint Presentation</vt:lpstr>
      <vt:lpstr>Salient features of some major labour laws applicable to establishment engaged in buildings and other construction work:</vt:lpstr>
      <vt:lpstr>Salient features of some major labour laws applicable to establishment engaged in buildings and other construction work:</vt:lpstr>
      <vt:lpstr>Salient features of some major labour laws applicable to establishment engaged in buildings and other construction work:</vt:lpstr>
      <vt:lpstr>PowerPoint Presentation</vt:lpstr>
      <vt:lpstr>Salient features of some major labour laws applicable to establishment engaged in buildings and other construction work:</vt:lpstr>
      <vt:lpstr>PowerPoint Presentation</vt:lpstr>
      <vt:lpstr>Salient features of some major labour laws applicable to establishment engaged in buildings and other construction work:</vt:lpstr>
      <vt:lpstr>PowerPoint Presentation</vt:lpstr>
      <vt:lpstr>PowerPoint Presentation</vt:lpstr>
      <vt:lpstr>Salient features of some major labour laws applicable to establishment engaged in buildings and other construction work:</vt:lpstr>
      <vt:lpstr>PowerPoint Presentation</vt:lpstr>
      <vt:lpstr>PowerPoint Presentation</vt:lpstr>
    </vt:vector>
  </TitlesOfParts>
  <Company>AFRL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Rome Lab</dc:creator>
  <cp:lastModifiedBy>Sridhar Mothe</cp:lastModifiedBy>
  <cp:revision>1843</cp:revision>
  <dcterms:created xsi:type="dcterms:W3CDTF">2001-01-29T18:07:04Z</dcterms:created>
  <dcterms:modified xsi:type="dcterms:W3CDTF">2024-01-04T16:09:04Z</dcterms:modified>
</cp:coreProperties>
</file>