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63" r:id="rId2"/>
  </p:sldMasterIdLst>
  <p:notesMasterIdLst>
    <p:notesMasterId r:id="rId20"/>
  </p:notesMasterIdLst>
  <p:sldIdLst>
    <p:sldId id="317" r:id="rId3"/>
    <p:sldId id="352" r:id="rId4"/>
    <p:sldId id="319" r:id="rId5"/>
    <p:sldId id="353" r:id="rId6"/>
    <p:sldId id="354" r:id="rId7"/>
    <p:sldId id="355" r:id="rId8"/>
    <p:sldId id="343" r:id="rId9"/>
    <p:sldId id="344" r:id="rId10"/>
    <p:sldId id="345" r:id="rId11"/>
    <p:sldId id="346" r:id="rId12"/>
    <p:sldId id="347" r:id="rId13"/>
    <p:sldId id="342" r:id="rId14"/>
    <p:sldId id="349" r:id="rId15"/>
    <p:sldId id="350" r:id="rId16"/>
    <p:sldId id="351" r:id="rId17"/>
    <p:sldId id="307" r:id="rId18"/>
    <p:sldId id="31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SRIDHAR MOTHE" initials="DSM" lastIdx="1" clrIdx="0">
    <p:extLst>
      <p:ext uri="{19B8F6BF-5375-455C-9EA6-DF929625EA0E}">
        <p15:presenceInfo xmlns:p15="http://schemas.microsoft.com/office/powerpoint/2012/main" userId="a7be30f0f88734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FE507-D643-418F-84A3-0A7BDE5F7E33}" type="datetimeFigureOut">
              <a:rPr lang="en-IN" smtClean="0"/>
              <a:t>04-01-2024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0075A-C1BA-4198-84D6-4F7F9E63E6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43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824F236-B941-4195-B77D-0B3436A698A0}" type="datetime1">
              <a:rPr lang="en-IN" smtClean="0"/>
              <a:t>04-01-2024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3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308C-B00D-46AD-A732-A14CCBDB808D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75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64F6-0D4C-47F6-AEF0-8D2FD773C012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927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245B-1FE6-9CA9-94D7-1CB53417D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0093C-B346-9CE4-BF29-D9687016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1554-96B9-7001-413B-5D1A9B892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F236-B941-4195-B77D-0B3436A698A0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47032-FD17-EDD7-EEEC-3EC30191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9DE4C-0952-B817-DA1C-B3CAAA13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7778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3961-4BD7-9B77-16FE-C65541689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66479-9CEC-49A4-3441-2BE9479EE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57E44-BAC5-B5E3-BE22-A66893F9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76F-C6EB-4FEF-9430-A5E31FC13770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D32E0-CF74-37E5-6263-F92309C8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42FFB-B2E8-37ED-3FB4-922F5A82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583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8AC2-FBF1-BBC4-139E-82C5FBF6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C3BA9-2C55-20C6-06F1-879C5135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C78FD-D211-C1F9-B041-045FDC06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7A0C-15A6-4563-A73C-A2E6E6904302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9BC7E-13EE-BB06-B0CA-38DA4FD3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E0B4D-CB56-78DF-42A4-86D9B77B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389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9A04-7B2E-68B5-81E9-6A282F876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BC3C-EF09-DBFE-1D43-4F3A0C775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483A1-27C9-F28D-0219-D1A071AE7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095D8-E387-CD86-F1C0-D7D80DF0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459E-1F9F-44DC-A656-2237226FC6A1}" type="datetime1">
              <a:rPr lang="en-IN" smtClean="0"/>
              <a:t>04-01-2024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A52D8-1CF1-4386-0C1E-D2E1C1F06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EDB22-6EEC-707C-EC16-571DBD27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780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1228C-2D97-5F06-9BFD-22B39CF8A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2CB58-4F96-1AE4-8207-BD8235124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7C273-ADB1-66C4-A06C-7773A5DB1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9638A-692A-BF47-A2A0-73E2A3D31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DDD0B-C261-B703-6A23-85AC2129A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1EA30-7F43-632F-48E1-5B2F9E68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998C-3B99-45D3-844F-F345C4CD0C03}" type="datetime1">
              <a:rPr lang="en-IN" smtClean="0"/>
              <a:t>04-01-2024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9245-8F4B-3D22-75D3-0D7B53DB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907A68-C472-09E0-90B3-DC375C9A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285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5F47-48FF-961F-96F0-4CEB7EAC8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97C30-FC8D-1CAF-EE23-722FB695E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F72-9EAA-404A-964D-FB2D5A88FE43}" type="datetime1">
              <a:rPr lang="en-IN" smtClean="0"/>
              <a:t>04-01-2024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FB77E-9DBB-9E9F-9452-625098B9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7275C-3969-1E6F-C5CC-0E3109D4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5289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ABD82-E59F-084B-7973-E8451B75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D9B6-5F5B-4936-B53E-E81484F6B8C8}" type="datetime1">
              <a:rPr lang="en-IN" smtClean="0"/>
              <a:t>04-01-2024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77DA3-6A86-C4B3-7346-11F98B30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E5CF5-D08A-BE29-F7B1-BFBD312C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6022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1FE8E-B3B0-F01F-E907-504AC9AB9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CC9BA-0C9E-503F-4EA8-13093E8E9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B5A3B-60D4-AC2E-930C-6BF917B8D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A12C3-6C6E-1B42-C5D5-5C112AA3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D17D-424E-4360-BF39-73CA729F02FF}" type="datetime1">
              <a:rPr lang="en-IN" smtClean="0"/>
              <a:t>04-01-2024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C9619-D919-F985-55EB-962ED447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8CF31-3DF4-2246-7052-BEC65227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29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76F-C6EB-4FEF-9430-A5E31FC13770}" type="datetime1">
              <a:rPr lang="en-IN" smtClean="0"/>
              <a:t>04-01-2024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484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D5F2-B8D7-7F2C-D039-0B5822787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4D224-F0EC-6C49-A6D3-146D3B68A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5DC8C-0EA8-52E3-8CF6-9E9BC7DA4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24065-42E2-A235-735E-2E5A9EF3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8286-135D-4917-85B3-B76A36DD7D75}" type="datetime1">
              <a:rPr lang="en-IN" smtClean="0"/>
              <a:t>04-01-2024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B0C86-F1B1-D1F0-E5E1-B02360C4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CC8EF-DAAD-8BB2-1425-8AA93D33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578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FC73-BB18-FC7D-A692-8B9E97FF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AB9F2-0F2E-4DFD-694F-6707C46E2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FC28A-752A-F5FA-D566-AB976760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308C-B00D-46AD-A732-A14CCBDB808D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45F7-E9D6-1E77-5123-DE36B8CE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B801A-78FE-9E7F-635A-FD532FDDE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8538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E0B790-C117-9444-5A54-F7AF29B73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D3DC6-EA68-E51B-5A73-E025FAACA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4DB71-5EF2-A5C9-1321-86392F8FA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64F6-0D4C-47F6-AEF0-8D2FD773C012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7945E-2CEB-9595-B7B7-E45D19A3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41538-5342-7D43-33C9-146DA81F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481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A527A0C-15A6-4563-A73C-A2E6E6904302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6739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459E-1F9F-44DC-A656-2237226FC6A1}" type="datetime1">
              <a:rPr lang="en-IN" smtClean="0"/>
              <a:t>04-01-2024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82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998C-3B99-45D3-844F-F345C4CD0C03}" type="datetime1">
              <a:rPr lang="en-IN" smtClean="0"/>
              <a:t>04-01-2024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12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F72-9EAA-404A-964D-FB2D5A88FE43}" type="datetime1">
              <a:rPr lang="en-IN" smtClean="0"/>
              <a:t>04-01-2024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72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D9B6-5F5B-4936-B53E-E81484F6B8C8}" type="datetime1">
              <a:rPr lang="en-IN" smtClean="0"/>
              <a:t>04-01-2024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85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D17D-424E-4360-BF39-73CA729F02FF}" type="datetime1">
              <a:rPr lang="en-IN" smtClean="0"/>
              <a:t>04-01-2024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383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7E98286-135D-4917-85B3-B76A36DD7D75}" type="datetime1">
              <a:rPr lang="en-IN" smtClean="0"/>
              <a:t>04-01-2024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370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07993D0-A372-417F-96A9-D99D75A6FBE0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042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7A1F59-FFDC-E415-50FF-57CD3EB9E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C7257-822C-82BA-8530-F2D2F7023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FDC01-53F3-E5BC-07E2-15F1969A4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93D0-A372-417F-96A9-D99D75A6FBE0}" type="datetime1">
              <a:rPr lang="en-IN" smtClean="0"/>
              <a:t>04-01-2024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FB4C4-AC19-E4A1-A8E6-C83B7DFFD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C214F-C427-2AE5-763F-0CC758269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99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rimothe@gmail.com" TargetMode="Externa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amazon.i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6906">
              <a:srgbClr val="BCCDEA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38150"/>
            <a:ext cx="7886700" cy="57888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IN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Uttarakhand Public Works Dept.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IN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I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Days Work shop on               Contract Management 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 January 2024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Dehradun 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542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Terms and Conditions </a:t>
            </a:r>
            <a:endParaRPr lang="en-IN" sz="4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7373"/>
            <a:ext cx="7886700" cy="45039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terms / Bill certifications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Deviation limit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Variations , Extra , Substituted items – Valuations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 Variation provisions  ( Escalation)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period and Timelines ( mile stones if any)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of Time period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Liquidated Damages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Defect liability and Performance obligations</a:t>
            </a:r>
          </a:p>
          <a:p>
            <a:pPr marL="0" indent="0">
              <a:buNone/>
            </a:pPr>
            <a:endParaRPr lang="en-IN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35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Terms and Conditions </a:t>
            </a:r>
            <a:endParaRPr lang="en-IN" sz="4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7373"/>
            <a:ext cx="7886700" cy="45039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majeure events, Hindrances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Notifications , Claims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Termination , default events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Dispute Resolution procedure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provisions , wages, labour regulations etc.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Taxation, Insurance provisions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Conditions of Contracts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Hierarchy or Precedence  of documents 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of Documents </a:t>
            </a:r>
            <a:endParaRPr lang="en-IN" sz="4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1965"/>
            <a:ext cx="8324850" cy="57489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ambiguity / discrepancy between different set of documents the precedence or hierarchy is agreed 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Contract agreement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of acceptance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conditions ( SCC)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Conditions ( GCC )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Employer’s requirements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Tender Drawings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Priced BOQ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 Spec.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Contracts  </a:t>
            </a:r>
            <a:endParaRPr lang="en-IN" sz="4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7373"/>
            <a:ext cx="7886700" cy="45039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 rate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Percentage rate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 and build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EPC ( </a:t>
            </a:r>
            <a:r>
              <a:rPr lang="en-IN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Engg</a:t>
            </a: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Procurement Construction)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 and Turnkey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 Plus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PPP Model ( Public Private Partnership)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FIDIC Contract Conditions   </a:t>
            </a:r>
            <a:endParaRPr lang="en-IN" sz="4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77373"/>
            <a:ext cx="8140445" cy="45039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FIDIC is an acronym for  French name – Federation Internationale Des </a:t>
            </a:r>
            <a:r>
              <a:rPr lang="en-IN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Ingenieurs</a:t>
            </a: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-Conseils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Federation of Consulting Engineers located in Geneva , Switzerland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Organizes Conferences, training courses on Contracts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Publishes contract terms and conditions as international standards  for different contract models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three parties in contract and widely used because of fair, balanced and equitable approach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FIDIC Contract Conditions   </a:t>
            </a:r>
            <a:endParaRPr lang="en-IN" sz="4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77373"/>
            <a:ext cx="8140445" cy="45039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FIDIC has effective dispute resolution mechanism and also procedure to avoid and curtail disputes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Each type of contract conditions is a colour coded like Red book for item rate contracts,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Silver – EPC ;  Yellow book - Plant , design and build Consultancy agreements- White ; Gold – Design build operate and   Blue, Green books etc.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last editions of FIDIC were in 1999 and recently in 2017 revised suites were published.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5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r>
              <a:rPr lang="en-IN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1753644"/>
            <a:ext cx="8286746" cy="5749446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model contract conditions :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 (New Engineering Contract ) conditions  by Institution of Civil Engineers , UK used  in UK, Newzeland and Australia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JCT ( Joint Contract Tribunal)  UK  Standard form conditions for building projects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 : Advised to Study Conditions of  Contracts  for different models : comparison and </a:t>
            </a:r>
            <a:r>
              <a:rPr lang="en-IN" sz="5100">
                <a:latin typeface="Times New Roman" panose="02020603050405020304" pitchFamily="18" charset="0"/>
                <a:cs typeface="Times New Roman" panose="02020603050405020304" pitchFamily="18" charset="0"/>
              </a:rPr>
              <a:t>contrast   </a:t>
            </a:r>
            <a:endParaRPr lang="en-IN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Storage crates">
            <a:extLst>
              <a:ext uri="{FF2B5EF4-FFF2-40B4-BE49-F238E27FC236}">
                <a16:creationId xmlns:a16="http://schemas.microsoft.com/office/drawing/2014/main" id="{48F03CB1-5B4C-972D-6EF3-39533DBF48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507" b="18471"/>
          <a:stretch/>
        </p:blipFill>
        <p:spPr>
          <a:xfrm>
            <a:off x="20" y="0"/>
            <a:ext cx="9143980" cy="229226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14064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n-IN" sz="47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7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325370"/>
            <a:ext cx="4149943" cy="58681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any support / help in management of Infrastructure Contracts you can reach me :</a:t>
            </a:r>
          </a:p>
          <a:p>
            <a:pPr marL="0" indent="0">
              <a:buNone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srimothe@gmail.com</a:t>
            </a: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pic>
        <p:nvPicPr>
          <p:cNvPr id="8" name="Picture 7" descr="A 3D pattern of ring shapes connected by lines">
            <a:extLst>
              <a:ext uri="{FF2B5EF4-FFF2-40B4-BE49-F238E27FC236}">
                <a16:creationId xmlns:a16="http://schemas.microsoft.com/office/drawing/2014/main" id="{E0297C0E-5AEB-DD92-90DB-EC29AB70BF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481" r="45204"/>
          <a:stretch/>
        </p:blipFill>
        <p:spPr>
          <a:xfrm>
            <a:off x="4992914" y="10"/>
            <a:ext cx="4149943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64271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6906">
              <a:srgbClr val="BCCDEA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52500"/>
            <a:ext cx="7886700" cy="555307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Dr. Sridhar Mothe. I am Civil </a:t>
            </a:r>
            <a:r>
              <a:rPr lang="en-IN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Engg</a:t>
            </a: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graduate from OU , </a:t>
            </a:r>
            <a:r>
              <a:rPr lang="en-IN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M.Tech</a:t>
            </a: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(IITM) and </a:t>
            </a:r>
            <a:r>
              <a:rPr lang="en-IN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contract management . Did LLB and PGD ADR from NALSAR.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35 years of experience in construction industry (20years in Govt , 15 years Private) - presently retired and a consultant .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past 15 years -teaching  contract management  as a subject  as a visiting faculty to various premier teaching and training institutes for academic courses and trainings 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Authored a book “ Infrastructure Contracts and Management” available at  </a:t>
            </a: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https://www.amazon.in</a:t>
            </a:r>
            <a:endParaRPr lang="en-I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Opened a You Tube Channel : https://YouTube.com/@InfraContractsGuru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DEE4EF-469C-E883-F12C-A584205A9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99" y="228599"/>
            <a:ext cx="1647825" cy="107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88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C500A6E1-E6E1-C78B-067F-A938B5C97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57200"/>
            <a:ext cx="8331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-95250"/>
            <a:ext cx="7791450" cy="66008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shop Sessions 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Salient features of Construction Contracts &amp; Important terms &amp; conditions of contracts GCC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Formation of Contracts &amp;Types , Legal Principles , Contract Act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Standard Form Contracts, Uttarakhand PWD , Imp Clauses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Contract Administration Principles ,  Records , Documentation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Contractual Obligations, Performance, Time lines, EOT issues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Claims , Disputes resolution, ADRs , Arbitration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Studies, Trivial Issues &amp; Interactive Session 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4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-95250"/>
            <a:ext cx="7791450" cy="66008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 Covered  :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terms in GCC , Standard form contracts, Overview FIDIC, CPWD, Uttarakhand PWD , Legal issues &amp; Principles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provisions of Indian Contract Act , Substantiation , documentation , correspondence , site records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Contractual obligations, Performance , Time lines , Work program , EOT issues, Delay analysis , UK SCL Protocols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Claims, Disputes , Dispute resolution process, ADRs, Conciliation , Mediation Act 2023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Arbitration , Process, Procedure, A&amp;C Act 1996 - Imp provisions  Types of Arbitrations ,  Institutional arbitration 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6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-95250"/>
            <a:ext cx="7791450" cy="66008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 Covered  : (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Contnd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Avoidance of disputes , ambiguities &amp; resolution , settlement of disputes , </a:t>
            </a:r>
            <a:r>
              <a:rPr lang="en-IN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Limitation aspects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Law and Statutory Compliance aspects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LDs, Penalties , Breach and damages , Termination 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Excepted matters, Time as essence , Provisional EOT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Undertakings , No claim certificates , Force majeure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for improving productivity ( Pre contract management, Post award contract administration )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IN" sz="47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2075"/>
            <a:ext cx="78867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/ Infrastructure Contracts are different from contracts for sale of goods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‘Product made and sold ‘ analogy different from manufacturing sector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Contract document executed &amp; signed by parties for Infrastructure projects in different formats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Normally  consist of voluminous documentation and not just work orders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5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IN" sz="47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7373"/>
            <a:ext cx="7886700" cy="48155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simple form in item rate contract the  documentation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LOA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Conditions of Contract (GCC , SCC)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Tech Spec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Priced BOQ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Govt depts follow standard conditions – Standard form contracts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2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Terms and Conditions </a:t>
            </a:r>
            <a:endParaRPr lang="en-IN" sz="4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7373"/>
            <a:ext cx="7886700" cy="48155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Terms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to bidders (ITB) , Bid data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Conditions on Commercial / Financial aspects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Performance Guarantee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Retention to be effected from bills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Security deposit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Mobilization advance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Secured advance ( material advance)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5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1051</TotalTime>
  <Words>922</Words>
  <Application>Microsoft Office PowerPoint</Application>
  <PresentationFormat>On-screen Show (4:3)</PresentationFormat>
  <Paragraphs>158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Garamond</vt:lpstr>
      <vt:lpstr>Times New Roman</vt:lpstr>
      <vt:lpstr>Wingdings</vt:lpstr>
      <vt:lpstr>Savon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 </vt:lpstr>
      <vt:lpstr>Introduction </vt:lpstr>
      <vt:lpstr>General Terms and Conditions </vt:lpstr>
      <vt:lpstr>General Terms and Conditions </vt:lpstr>
      <vt:lpstr>General Terms and Conditions </vt:lpstr>
      <vt:lpstr>Precedence of Documents </vt:lpstr>
      <vt:lpstr>Types of Contracts  </vt:lpstr>
      <vt:lpstr>FIDIC Contract Conditions   </vt:lpstr>
      <vt:lpstr>FIDIC Contract Conditions  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Sridhar Mothe</dc:creator>
  <cp:lastModifiedBy>Sridhar Mothe</cp:lastModifiedBy>
  <cp:revision>238</cp:revision>
  <dcterms:created xsi:type="dcterms:W3CDTF">2023-01-04T11:33:18Z</dcterms:created>
  <dcterms:modified xsi:type="dcterms:W3CDTF">2024-01-04T09:09:25Z</dcterms:modified>
</cp:coreProperties>
</file>